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2" r:id="rId7"/>
    <p:sldId id="263" r:id="rId8"/>
    <p:sldId id="264" r:id="rId9"/>
    <p:sldId id="265" r:id="rId10"/>
    <p:sldId id="266" r:id="rId11"/>
    <p:sldId id="267" r:id="rId12"/>
    <p:sldId id="268" r:id="rId13"/>
    <p:sldId id="269" r:id="rId14"/>
    <p:sldId id="270" r:id="rId15"/>
    <p:sldId id="272" r:id="rId16"/>
    <p:sldId id="271" r:id="rId17"/>
    <p:sldId id="273" r:id="rId18"/>
    <p:sldId id="274" r:id="rId19"/>
    <p:sldId id="275" r:id="rId20"/>
    <p:sldId id="276" r:id="rId21"/>
    <p:sldId id="277" r:id="rId22"/>
    <p:sldId id="278" r:id="rId23"/>
    <p:sldId id="279" r:id="rId24"/>
    <p:sldId id="290" r:id="rId25"/>
    <p:sldId id="280" r:id="rId26"/>
    <p:sldId id="281" r:id="rId27"/>
    <p:sldId id="283" r:id="rId28"/>
    <p:sldId id="291" r:id="rId29"/>
    <p:sldId id="284" r:id="rId30"/>
    <p:sldId id="285" r:id="rId31"/>
    <p:sldId id="287" r:id="rId32"/>
    <p:sldId id="286" r:id="rId33"/>
    <p:sldId id="289" r:id="rId3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C16"/>
    <a:srgbClr val="0C788E"/>
    <a:srgbClr val="025198"/>
    <a:srgbClr val="000099"/>
    <a:srgbClr val="1C1C1C"/>
    <a:srgbClr val="006664"/>
    <a:srgbClr val="62412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68" autoAdjust="0"/>
    <p:restoredTop sz="94652" autoAdjust="0"/>
  </p:normalViewPr>
  <p:slideViewPr>
    <p:cSldViewPr>
      <p:cViewPr>
        <p:scale>
          <a:sx n="50" d="100"/>
          <a:sy n="50" d="100"/>
        </p:scale>
        <p:origin x="-100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u-HU"/>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Munka4!$B$1</c:f>
              <c:strCache>
                <c:ptCount val="1"/>
                <c:pt idx="0">
                  <c:v>0-2 hours/day</c:v>
                </c:pt>
              </c:strCache>
            </c:strRef>
          </c:tx>
          <c:invertIfNegative val="0"/>
          <c:cat>
            <c:strRef>
              <c:f>Munka4!$A$2:$A$4</c:f>
              <c:strCache>
                <c:ptCount val="3"/>
                <c:pt idx="0">
                  <c:v>I don't know them.</c:v>
                </c:pt>
                <c:pt idx="1">
                  <c:v>I know but I don't use them.</c:v>
                </c:pt>
                <c:pt idx="2">
                  <c:v>I know and I use them.</c:v>
                </c:pt>
              </c:strCache>
            </c:strRef>
          </c:cat>
          <c:val>
            <c:numRef>
              <c:f>Munka4!$B$2:$B$4</c:f>
              <c:numCache>
                <c:formatCode>General</c:formatCode>
                <c:ptCount val="3"/>
                <c:pt idx="0">
                  <c:v>19</c:v>
                </c:pt>
                <c:pt idx="1">
                  <c:v>20</c:v>
                </c:pt>
                <c:pt idx="2">
                  <c:v>3</c:v>
                </c:pt>
              </c:numCache>
            </c:numRef>
          </c:val>
        </c:ser>
        <c:ser>
          <c:idx val="1"/>
          <c:order val="1"/>
          <c:tx>
            <c:strRef>
              <c:f>Munka4!$C$1</c:f>
              <c:strCache>
                <c:ptCount val="1"/>
                <c:pt idx="0">
                  <c:v>3-5 hours/day</c:v>
                </c:pt>
              </c:strCache>
            </c:strRef>
          </c:tx>
          <c:invertIfNegative val="0"/>
          <c:cat>
            <c:strRef>
              <c:f>Munka4!$A$2:$A$4</c:f>
              <c:strCache>
                <c:ptCount val="3"/>
                <c:pt idx="0">
                  <c:v>I don't know them.</c:v>
                </c:pt>
                <c:pt idx="1">
                  <c:v>I know but I don't use them.</c:v>
                </c:pt>
                <c:pt idx="2">
                  <c:v>I know and I use them.</c:v>
                </c:pt>
              </c:strCache>
            </c:strRef>
          </c:cat>
          <c:val>
            <c:numRef>
              <c:f>Munka4!$C$2:$C$4</c:f>
              <c:numCache>
                <c:formatCode>General</c:formatCode>
                <c:ptCount val="3"/>
                <c:pt idx="0">
                  <c:v>25</c:v>
                </c:pt>
                <c:pt idx="1">
                  <c:v>23</c:v>
                </c:pt>
                <c:pt idx="2">
                  <c:v>19</c:v>
                </c:pt>
              </c:numCache>
            </c:numRef>
          </c:val>
        </c:ser>
        <c:ser>
          <c:idx val="2"/>
          <c:order val="2"/>
          <c:tx>
            <c:strRef>
              <c:f>Munka4!$D$1</c:f>
              <c:strCache>
                <c:ptCount val="1"/>
                <c:pt idx="0">
                  <c:v>6-8 hours/day</c:v>
                </c:pt>
              </c:strCache>
            </c:strRef>
          </c:tx>
          <c:invertIfNegative val="0"/>
          <c:cat>
            <c:strRef>
              <c:f>Munka4!$A$2:$A$4</c:f>
              <c:strCache>
                <c:ptCount val="3"/>
                <c:pt idx="0">
                  <c:v>I don't know them.</c:v>
                </c:pt>
                <c:pt idx="1">
                  <c:v>I know but I don't use them.</c:v>
                </c:pt>
                <c:pt idx="2">
                  <c:v>I know and I use them.</c:v>
                </c:pt>
              </c:strCache>
            </c:strRef>
          </c:cat>
          <c:val>
            <c:numRef>
              <c:f>Munka4!$D$2:$D$4</c:f>
              <c:numCache>
                <c:formatCode>General</c:formatCode>
                <c:ptCount val="3"/>
                <c:pt idx="0">
                  <c:v>1</c:v>
                </c:pt>
                <c:pt idx="1">
                  <c:v>11</c:v>
                </c:pt>
                <c:pt idx="2">
                  <c:v>8</c:v>
                </c:pt>
              </c:numCache>
            </c:numRef>
          </c:val>
        </c:ser>
        <c:ser>
          <c:idx val="3"/>
          <c:order val="3"/>
          <c:tx>
            <c:strRef>
              <c:f>Munka4!$E$1</c:f>
              <c:strCache>
                <c:ptCount val="1"/>
                <c:pt idx="0">
                  <c:v>more than 9 hours/day</c:v>
                </c:pt>
              </c:strCache>
            </c:strRef>
          </c:tx>
          <c:invertIfNegative val="0"/>
          <c:cat>
            <c:strRef>
              <c:f>Munka4!$A$2:$A$4</c:f>
              <c:strCache>
                <c:ptCount val="3"/>
                <c:pt idx="0">
                  <c:v>I don't know them.</c:v>
                </c:pt>
                <c:pt idx="1">
                  <c:v>I know but I don't use them.</c:v>
                </c:pt>
                <c:pt idx="2">
                  <c:v>I know and I use them.</c:v>
                </c:pt>
              </c:strCache>
            </c:strRef>
          </c:cat>
          <c:val>
            <c:numRef>
              <c:f>Munka4!$E$2:$E$4</c:f>
              <c:numCache>
                <c:formatCode>General</c:formatCode>
                <c:ptCount val="3"/>
                <c:pt idx="0">
                  <c:v>3</c:v>
                </c:pt>
                <c:pt idx="1">
                  <c:v>4</c:v>
                </c:pt>
                <c:pt idx="2">
                  <c:v>4</c:v>
                </c:pt>
              </c:numCache>
            </c:numRef>
          </c:val>
        </c:ser>
        <c:dLbls>
          <c:showLegendKey val="0"/>
          <c:showVal val="0"/>
          <c:showCatName val="0"/>
          <c:showSerName val="0"/>
          <c:showPercent val="0"/>
          <c:showBubbleSize val="0"/>
        </c:dLbls>
        <c:gapWidth val="150"/>
        <c:shape val="cylinder"/>
        <c:axId val="33318400"/>
        <c:axId val="33320320"/>
        <c:axId val="0"/>
      </c:bar3DChart>
      <c:catAx>
        <c:axId val="33318400"/>
        <c:scaling>
          <c:orientation val="minMax"/>
        </c:scaling>
        <c:delete val="0"/>
        <c:axPos val="b"/>
        <c:majorTickMark val="out"/>
        <c:minorTickMark val="none"/>
        <c:tickLblPos val="nextTo"/>
        <c:crossAx val="33320320"/>
        <c:crosses val="autoZero"/>
        <c:auto val="1"/>
        <c:lblAlgn val="ctr"/>
        <c:lblOffset val="100"/>
        <c:noMultiLvlLbl val="0"/>
      </c:catAx>
      <c:valAx>
        <c:axId val="33320320"/>
        <c:scaling>
          <c:orientation val="minMax"/>
        </c:scaling>
        <c:delete val="0"/>
        <c:axPos val="l"/>
        <c:majorGridlines/>
        <c:numFmt formatCode="0%" sourceLinked="1"/>
        <c:majorTickMark val="out"/>
        <c:minorTickMark val="none"/>
        <c:tickLblPos val="nextTo"/>
        <c:crossAx val="33318400"/>
        <c:crosses val="autoZero"/>
        <c:crossBetween val="between"/>
      </c:valAx>
    </c:plotArea>
    <c:legend>
      <c:legendPos val="r"/>
      <c:layout/>
      <c:overlay val="0"/>
    </c:legend>
    <c:plotVisOnly val="1"/>
    <c:dispBlanksAs val="gap"/>
    <c:showDLblsOverMax val="0"/>
  </c:chart>
  <c:spPr>
    <a:solidFill>
      <a:srgbClr val="FFFFFF"/>
    </a:solidFill>
    <a:ln w="25400" cap="rnd" cmpd="sng" algn="ctr">
      <a:solidFill>
        <a:srgbClr val="BBE0E3"/>
      </a:solidFill>
      <a:prstDash val="solid"/>
    </a:ln>
    <a:effectLst>
      <a:outerShdw blurRad="50800" dist="38100" algn="l" rotWithShape="0">
        <a:prstClr val="black">
          <a:alpha val="40000"/>
        </a:prstClr>
      </a:outerShdw>
    </a:effectLst>
  </c:spPr>
  <c:txPr>
    <a:bodyPr/>
    <a:lstStyle/>
    <a:p>
      <a:pPr>
        <a:defRPr sz="2400">
          <a:solidFill>
            <a:srgbClr val="000000"/>
          </a:solidFill>
          <a:latin typeface="+mn-lt"/>
          <a:ea typeface="+mn-ea"/>
          <a:cs typeface="+mn-cs"/>
        </a:defRPr>
      </a:pPr>
      <a:endParaRPr lang="hu-HU"/>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dirty="0" smtClean="0"/>
              <a:t>Mintacím szerkesztése</a:t>
            </a:r>
            <a:endParaRPr lang="hu-HU" dirty="0"/>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hu-HU"/>
          </a:p>
        </p:txBody>
      </p:sp>
      <p:sp>
        <p:nvSpPr>
          <p:cNvPr id="6" name="Rectangle 6"/>
          <p:cNvSpPr>
            <a:spLocks noGrp="1" noChangeArrowheads="1"/>
          </p:cNvSpPr>
          <p:nvPr>
            <p:ph type="sldNum" sz="quarter" idx="12"/>
          </p:nvPr>
        </p:nvSpPr>
        <p:spPr>
          <a:ln/>
        </p:spPr>
        <p:txBody>
          <a:bodyPr/>
          <a:lstStyle>
            <a:lvl1pPr>
              <a:defRPr/>
            </a:lvl1pPr>
          </a:lstStyle>
          <a:p>
            <a:pPr>
              <a:defRPr/>
            </a:pPr>
            <a:fld id="{D5F27922-F6CA-43E9-B382-FE1F94749AE7}" type="slidenum">
              <a:rPr lang="es-ES" altLang="hu-HU"/>
              <a:pPr>
                <a:defRPr/>
              </a:pPr>
              <a:t>‹#›</a:t>
            </a:fld>
            <a:endParaRPr lang="es-ES" altLang="hu-HU"/>
          </a:p>
        </p:txBody>
      </p:sp>
    </p:spTree>
    <p:extLst>
      <p:ext uri="{BB962C8B-B14F-4D97-AF65-F5344CB8AC3E}">
        <p14:creationId xmlns:p14="http://schemas.microsoft.com/office/powerpoint/2010/main" val="1020315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hu-HU"/>
          </a:p>
        </p:txBody>
      </p:sp>
      <p:sp>
        <p:nvSpPr>
          <p:cNvPr id="6" name="Rectangle 6"/>
          <p:cNvSpPr>
            <a:spLocks noGrp="1" noChangeArrowheads="1"/>
          </p:cNvSpPr>
          <p:nvPr>
            <p:ph type="sldNum" sz="quarter" idx="12"/>
          </p:nvPr>
        </p:nvSpPr>
        <p:spPr>
          <a:ln/>
        </p:spPr>
        <p:txBody>
          <a:bodyPr/>
          <a:lstStyle>
            <a:lvl1pPr>
              <a:defRPr/>
            </a:lvl1pPr>
          </a:lstStyle>
          <a:p>
            <a:pPr>
              <a:defRPr/>
            </a:pPr>
            <a:fld id="{BF89ADF0-F64D-43F6-AC25-2ADD19BB1DC4}" type="slidenum">
              <a:rPr lang="es-ES" altLang="hu-HU"/>
              <a:pPr>
                <a:defRPr/>
              </a:pPr>
              <a:t>‹#›</a:t>
            </a:fld>
            <a:endParaRPr lang="es-ES" altLang="hu-HU"/>
          </a:p>
        </p:txBody>
      </p:sp>
    </p:spTree>
    <p:extLst>
      <p:ext uri="{BB962C8B-B14F-4D97-AF65-F5344CB8AC3E}">
        <p14:creationId xmlns:p14="http://schemas.microsoft.com/office/powerpoint/2010/main" val="1738565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hu-HU"/>
          </a:p>
        </p:txBody>
      </p:sp>
      <p:sp>
        <p:nvSpPr>
          <p:cNvPr id="6" name="Rectangle 6"/>
          <p:cNvSpPr>
            <a:spLocks noGrp="1" noChangeArrowheads="1"/>
          </p:cNvSpPr>
          <p:nvPr>
            <p:ph type="sldNum" sz="quarter" idx="12"/>
          </p:nvPr>
        </p:nvSpPr>
        <p:spPr>
          <a:ln/>
        </p:spPr>
        <p:txBody>
          <a:bodyPr/>
          <a:lstStyle>
            <a:lvl1pPr>
              <a:defRPr/>
            </a:lvl1pPr>
          </a:lstStyle>
          <a:p>
            <a:pPr>
              <a:defRPr/>
            </a:pPr>
            <a:fld id="{D4AC06B6-EA24-4A50-8882-9482FB00D0D0}" type="slidenum">
              <a:rPr lang="es-ES" altLang="hu-HU"/>
              <a:pPr>
                <a:defRPr/>
              </a:pPr>
              <a:t>‹#›</a:t>
            </a:fld>
            <a:endParaRPr lang="es-ES" altLang="hu-HU"/>
          </a:p>
        </p:txBody>
      </p:sp>
    </p:spTree>
    <p:extLst>
      <p:ext uri="{BB962C8B-B14F-4D97-AF65-F5344CB8AC3E}">
        <p14:creationId xmlns:p14="http://schemas.microsoft.com/office/powerpoint/2010/main" val="4014926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hu-HU"/>
          </a:p>
        </p:txBody>
      </p:sp>
      <p:sp>
        <p:nvSpPr>
          <p:cNvPr id="6" name="Rectangle 6"/>
          <p:cNvSpPr>
            <a:spLocks noGrp="1" noChangeArrowheads="1"/>
          </p:cNvSpPr>
          <p:nvPr>
            <p:ph type="sldNum" sz="quarter" idx="12"/>
          </p:nvPr>
        </p:nvSpPr>
        <p:spPr>
          <a:ln/>
        </p:spPr>
        <p:txBody>
          <a:bodyPr/>
          <a:lstStyle>
            <a:lvl1pPr>
              <a:defRPr/>
            </a:lvl1pPr>
          </a:lstStyle>
          <a:p>
            <a:pPr>
              <a:defRPr/>
            </a:pPr>
            <a:fld id="{02FB581E-0CF8-4DB2-AFD7-50C50BBF9DE0}" type="slidenum">
              <a:rPr lang="es-ES" altLang="hu-HU"/>
              <a:pPr>
                <a:defRPr/>
              </a:pPr>
              <a:t>‹#›</a:t>
            </a:fld>
            <a:endParaRPr lang="es-ES" altLang="hu-HU"/>
          </a:p>
        </p:txBody>
      </p:sp>
    </p:spTree>
    <p:extLst>
      <p:ext uri="{BB962C8B-B14F-4D97-AF65-F5344CB8AC3E}">
        <p14:creationId xmlns:p14="http://schemas.microsoft.com/office/powerpoint/2010/main" val="922378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hu-HU"/>
          </a:p>
        </p:txBody>
      </p:sp>
      <p:sp>
        <p:nvSpPr>
          <p:cNvPr id="6" name="Rectangle 6"/>
          <p:cNvSpPr>
            <a:spLocks noGrp="1" noChangeArrowheads="1"/>
          </p:cNvSpPr>
          <p:nvPr>
            <p:ph type="sldNum" sz="quarter" idx="12"/>
          </p:nvPr>
        </p:nvSpPr>
        <p:spPr>
          <a:ln/>
        </p:spPr>
        <p:txBody>
          <a:bodyPr/>
          <a:lstStyle>
            <a:lvl1pPr>
              <a:defRPr/>
            </a:lvl1pPr>
          </a:lstStyle>
          <a:p>
            <a:pPr>
              <a:defRPr/>
            </a:pPr>
            <a:fld id="{12899016-A19A-4492-B597-247CCB53A11B}" type="slidenum">
              <a:rPr lang="es-ES" altLang="hu-HU"/>
              <a:pPr>
                <a:defRPr/>
              </a:pPr>
              <a:t>‹#›</a:t>
            </a:fld>
            <a:endParaRPr lang="es-ES" altLang="hu-HU"/>
          </a:p>
        </p:txBody>
      </p:sp>
    </p:spTree>
    <p:extLst>
      <p:ext uri="{BB962C8B-B14F-4D97-AF65-F5344CB8AC3E}">
        <p14:creationId xmlns:p14="http://schemas.microsoft.com/office/powerpoint/2010/main" val="3988766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hu-HU"/>
          </a:p>
        </p:txBody>
      </p:sp>
      <p:sp>
        <p:nvSpPr>
          <p:cNvPr id="7" name="Rectangle 6"/>
          <p:cNvSpPr>
            <a:spLocks noGrp="1" noChangeArrowheads="1"/>
          </p:cNvSpPr>
          <p:nvPr>
            <p:ph type="sldNum" sz="quarter" idx="12"/>
          </p:nvPr>
        </p:nvSpPr>
        <p:spPr>
          <a:ln/>
        </p:spPr>
        <p:txBody>
          <a:bodyPr/>
          <a:lstStyle>
            <a:lvl1pPr>
              <a:defRPr/>
            </a:lvl1pPr>
          </a:lstStyle>
          <a:p>
            <a:pPr>
              <a:defRPr/>
            </a:pPr>
            <a:fld id="{023574CB-B67A-401E-A2E4-05D08BB2CD5D}" type="slidenum">
              <a:rPr lang="es-ES" altLang="hu-HU"/>
              <a:pPr>
                <a:defRPr/>
              </a:pPr>
              <a:t>‹#›</a:t>
            </a:fld>
            <a:endParaRPr lang="es-ES" altLang="hu-HU"/>
          </a:p>
        </p:txBody>
      </p:sp>
    </p:spTree>
    <p:extLst>
      <p:ext uri="{BB962C8B-B14F-4D97-AF65-F5344CB8AC3E}">
        <p14:creationId xmlns:p14="http://schemas.microsoft.com/office/powerpoint/2010/main" val="1284066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a:ln/>
        </p:spPr>
        <p:txBody>
          <a:bodyPr/>
          <a:lstStyle>
            <a:lvl1pPr>
              <a:defRPr/>
            </a:lvl1pPr>
          </a:lstStyle>
          <a:p>
            <a:pPr>
              <a:defRPr/>
            </a:pPr>
            <a:endParaRPr lang="es-ES" altLang="hu-HU"/>
          </a:p>
        </p:txBody>
      </p:sp>
      <p:sp>
        <p:nvSpPr>
          <p:cNvPr id="8" name="Rectangle 5"/>
          <p:cNvSpPr>
            <a:spLocks noGrp="1" noChangeArrowheads="1"/>
          </p:cNvSpPr>
          <p:nvPr>
            <p:ph type="ftr" sz="quarter" idx="11"/>
          </p:nvPr>
        </p:nvSpPr>
        <p:spPr>
          <a:ln/>
        </p:spPr>
        <p:txBody>
          <a:bodyPr/>
          <a:lstStyle>
            <a:lvl1pPr>
              <a:defRPr/>
            </a:lvl1pPr>
          </a:lstStyle>
          <a:p>
            <a:pPr>
              <a:defRPr/>
            </a:pPr>
            <a:endParaRPr lang="es-ES" altLang="hu-HU"/>
          </a:p>
        </p:txBody>
      </p:sp>
      <p:sp>
        <p:nvSpPr>
          <p:cNvPr id="9" name="Rectangle 6"/>
          <p:cNvSpPr>
            <a:spLocks noGrp="1" noChangeArrowheads="1"/>
          </p:cNvSpPr>
          <p:nvPr>
            <p:ph type="sldNum" sz="quarter" idx="12"/>
          </p:nvPr>
        </p:nvSpPr>
        <p:spPr>
          <a:ln/>
        </p:spPr>
        <p:txBody>
          <a:bodyPr/>
          <a:lstStyle>
            <a:lvl1pPr>
              <a:defRPr/>
            </a:lvl1pPr>
          </a:lstStyle>
          <a:p>
            <a:pPr>
              <a:defRPr/>
            </a:pPr>
            <a:fld id="{DF03F546-003C-496D-93FC-FA11190B5FC1}" type="slidenum">
              <a:rPr lang="es-ES" altLang="hu-HU"/>
              <a:pPr>
                <a:defRPr/>
              </a:pPr>
              <a:t>‹#›</a:t>
            </a:fld>
            <a:endParaRPr lang="es-ES" altLang="hu-HU"/>
          </a:p>
        </p:txBody>
      </p:sp>
    </p:spTree>
    <p:extLst>
      <p:ext uri="{BB962C8B-B14F-4D97-AF65-F5344CB8AC3E}">
        <p14:creationId xmlns:p14="http://schemas.microsoft.com/office/powerpoint/2010/main" val="3407608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4"/>
          <p:cNvSpPr>
            <a:spLocks noGrp="1" noChangeArrowheads="1"/>
          </p:cNvSpPr>
          <p:nvPr>
            <p:ph type="dt" sz="half" idx="10"/>
          </p:nvPr>
        </p:nvSpPr>
        <p:spPr>
          <a:ln/>
        </p:spPr>
        <p:txBody>
          <a:bodyPr/>
          <a:lstStyle>
            <a:lvl1pPr>
              <a:defRPr/>
            </a:lvl1pPr>
          </a:lstStyle>
          <a:p>
            <a:pPr>
              <a:defRPr/>
            </a:pPr>
            <a:endParaRPr lang="es-ES" altLang="hu-HU"/>
          </a:p>
        </p:txBody>
      </p:sp>
      <p:sp>
        <p:nvSpPr>
          <p:cNvPr id="4" name="Rectangle 5"/>
          <p:cNvSpPr>
            <a:spLocks noGrp="1" noChangeArrowheads="1"/>
          </p:cNvSpPr>
          <p:nvPr>
            <p:ph type="ftr" sz="quarter" idx="11"/>
          </p:nvPr>
        </p:nvSpPr>
        <p:spPr>
          <a:ln/>
        </p:spPr>
        <p:txBody>
          <a:bodyPr/>
          <a:lstStyle>
            <a:lvl1pPr>
              <a:defRPr/>
            </a:lvl1pPr>
          </a:lstStyle>
          <a:p>
            <a:pPr>
              <a:defRPr/>
            </a:pPr>
            <a:endParaRPr lang="es-ES" altLang="hu-HU"/>
          </a:p>
        </p:txBody>
      </p:sp>
      <p:sp>
        <p:nvSpPr>
          <p:cNvPr id="5" name="Rectangle 6"/>
          <p:cNvSpPr>
            <a:spLocks noGrp="1" noChangeArrowheads="1"/>
          </p:cNvSpPr>
          <p:nvPr>
            <p:ph type="sldNum" sz="quarter" idx="12"/>
          </p:nvPr>
        </p:nvSpPr>
        <p:spPr>
          <a:ln/>
        </p:spPr>
        <p:txBody>
          <a:bodyPr/>
          <a:lstStyle>
            <a:lvl1pPr>
              <a:defRPr/>
            </a:lvl1pPr>
          </a:lstStyle>
          <a:p>
            <a:pPr>
              <a:defRPr/>
            </a:pPr>
            <a:fld id="{068B7762-58ED-4D7D-AC76-594CF7F6A9D3}" type="slidenum">
              <a:rPr lang="es-ES" altLang="hu-HU"/>
              <a:pPr>
                <a:defRPr/>
              </a:pPr>
              <a:t>‹#›</a:t>
            </a:fld>
            <a:endParaRPr lang="es-ES" altLang="hu-HU"/>
          </a:p>
        </p:txBody>
      </p:sp>
    </p:spTree>
    <p:extLst>
      <p:ext uri="{BB962C8B-B14F-4D97-AF65-F5344CB8AC3E}">
        <p14:creationId xmlns:p14="http://schemas.microsoft.com/office/powerpoint/2010/main" val="1386844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ltLang="hu-HU"/>
          </a:p>
        </p:txBody>
      </p:sp>
      <p:sp>
        <p:nvSpPr>
          <p:cNvPr id="3" name="Rectangle 5"/>
          <p:cNvSpPr>
            <a:spLocks noGrp="1" noChangeArrowheads="1"/>
          </p:cNvSpPr>
          <p:nvPr>
            <p:ph type="ftr" sz="quarter" idx="11"/>
          </p:nvPr>
        </p:nvSpPr>
        <p:spPr>
          <a:ln/>
        </p:spPr>
        <p:txBody>
          <a:bodyPr/>
          <a:lstStyle>
            <a:lvl1pPr>
              <a:defRPr/>
            </a:lvl1pPr>
          </a:lstStyle>
          <a:p>
            <a:pPr>
              <a:defRPr/>
            </a:pPr>
            <a:endParaRPr lang="es-ES" altLang="hu-HU"/>
          </a:p>
        </p:txBody>
      </p:sp>
      <p:sp>
        <p:nvSpPr>
          <p:cNvPr id="4" name="Rectangle 6"/>
          <p:cNvSpPr>
            <a:spLocks noGrp="1" noChangeArrowheads="1"/>
          </p:cNvSpPr>
          <p:nvPr>
            <p:ph type="sldNum" sz="quarter" idx="12"/>
          </p:nvPr>
        </p:nvSpPr>
        <p:spPr>
          <a:ln/>
        </p:spPr>
        <p:txBody>
          <a:bodyPr/>
          <a:lstStyle>
            <a:lvl1pPr>
              <a:defRPr/>
            </a:lvl1pPr>
          </a:lstStyle>
          <a:p>
            <a:pPr>
              <a:defRPr/>
            </a:pPr>
            <a:fld id="{AB8517F9-21DC-4F4E-9DAD-64DFEAABABC8}" type="slidenum">
              <a:rPr lang="es-ES" altLang="hu-HU"/>
              <a:pPr>
                <a:defRPr/>
              </a:pPr>
              <a:t>‹#›</a:t>
            </a:fld>
            <a:endParaRPr lang="es-ES" altLang="hu-HU"/>
          </a:p>
        </p:txBody>
      </p:sp>
    </p:spTree>
    <p:extLst>
      <p:ext uri="{BB962C8B-B14F-4D97-AF65-F5344CB8AC3E}">
        <p14:creationId xmlns:p14="http://schemas.microsoft.com/office/powerpoint/2010/main" val="2959479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hu-HU"/>
          </a:p>
        </p:txBody>
      </p:sp>
      <p:sp>
        <p:nvSpPr>
          <p:cNvPr id="7" name="Rectangle 6"/>
          <p:cNvSpPr>
            <a:spLocks noGrp="1" noChangeArrowheads="1"/>
          </p:cNvSpPr>
          <p:nvPr>
            <p:ph type="sldNum" sz="quarter" idx="12"/>
          </p:nvPr>
        </p:nvSpPr>
        <p:spPr>
          <a:ln/>
        </p:spPr>
        <p:txBody>
          <a:bodyPr/>
          <a:lstStyle>
            <a:lvl1pPr>
              <a:defRPr/>
            </a:lvl1pPr>
          </a:lstStyle>
          <a:p>
            <a:pPr>
              <a:defRPr/>
            </a:pPr>
            <a:fld id="{F8255B60-2DBC-4C54-8F5B-D08D3B713BA4}" type="slidenum">
              <a:rPr lang="es-ES" altLang="hu-HU"/>
              <a:pPr>
                <a:defRPr/>
              </a:pPr>
              <a:t>‹#›</a:t>
            </a:fld>
            <a:endParaRPr lang="es-ES" altLang="hu-HU"/>
          </a:p>
        </p:txBody>
      </p:sp>
    </p:spTree>
    <p:extLst>
      <p:ext uri="{BB962C8B-B14F-4D97-AF65-F5344CB8AC3E}">
        <p14:creationId xmlns:p14="http://schemas.microsoft.com/office/powerpoint/2010/main" val="2026251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hu-HU"/>
          </a:p>
        </p:txBody>
      </p:sp>
      <p:sp>
        <p:nvSpPr>
          <p:cNvPr id="7" name="Rectangle 6"/>
          <p:cNvSpPr>
            <a:spLocks noGrp="1" noChangeArrowheads="1"/>
          </p:cNvSpPr>
          <p:nvPr>
            <p:ph type="sldNum" sz="quarter" idx="12"/>
          </p:nvPr>
        </p:nvSpPr>
        <p:spPr>
          <a:ln/>
        </p:spPr>
        <p:txBody>
          <a:bodyPr/>
          <a:lstStyle>
            <a:lvl1pPr>
              <a:defRPr/>
            </a:lvl1pPr>
          </a:lstStyle>
          <a:p>
            <a:pPr>
              <a:defRPr/>
            </a:pPr>
            <a:fld id="{8CF16FDC-7DD7-40AF-B3E3-24ACD061E078}" type="slidenum">
              <a:rPr lang="es-ES" altLang="hu-HU"/>
              <a:pPr>
                <a:defRPr/>
              </a:pPr>
              <a:t>‹#›</a:t>
            </a:fld>
            <a:endParaRPr lang="es-ES" altLang="hu-HU"/>
          </a:p>
        </p:txBody>
      </p:sp>
    </p:spTree>
    <p:extLst>
      <p:ext uri="{BB962C8B-B14F-4D97-AF65-F5344CB8AC3E}">
        <p14:creationId xmlns:p14="http://schemas.microsoft.com/office/powerpoint/2010/main" val="10401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hu-HU"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hu-HU" smtClean="0"/>
              <a:t>Haga clic para modificar el estilo de texto del patrón</a:t>
            </a:r>
          </a:p>
          <a:p>
            <a:pPr lvl="1"/>
            <a:r>
              <a:rPr lang="es-ES" altLang="hu-HU" smtClean="0"/>
              <a:t>Segundo nivel</a:t>
            </a:r>
          </a:p>
          <a:p>
            <a:pPr lvl="2"/>
            <a:r>
              <a:rPr lang="es-ES" altLang="hu-HU" smtClean="0"/>
              <a:t>Tercer nivel</a:t>
            </a:r>
          </a:p>
          <a:p>
            <a:pPr lvl="3"/>
            <a:r>
              <a:rPr lang="es-ES" altLang="hu-HU" smtClean="0"/>
              <a:t>Cuarto nivel</a:t>
            </a:r>
          </a:p>
          <a:p>
            <a:pPr lvl="4"/>
            <a:r>
              <a:rPr lang="es-ES" altLang="hu-HU"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s-ES" altLang="hu-H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s-ES" altLang="hu-H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65DEE421-571E-4029-B7CF-48AD8B5E8648}" type="slidenum">
              <a:rPr lang="es-ES" altLang="hu-HU"/>
              <a:pPr>
                <a:defRPr/>
              </a:pPr>
              <a:t>‹#›</a:t>
            </a:fld>
            <a:endParaRPr lang="es-ES" alt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algn="ctr" rtl="0" eaLnBrk="0" fontAlgn="base" hangingPunct="0">
        <a:spcBef>
          <a:spcPct val="0"/>
        </a:spcBef>
        <a:spcAft>
          <a:spcPct val="0"/>
        </a:spcAft>
        <a:defRPr sz="4400">
          <a:solidFill>
            <a:schemeClr val="tx2"/>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4400">
          <a:solidFill>
            <a:schemeClr val="tx2"/>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4400">
          <a:solidFill>
            <a:schemeClr val="tx2"/>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4400">
          <a:solidFill>
            <a:schemeClr val="tx2"/>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rtl="0" eaLnBrk="0" fontAlgn="base" hangingPunct="0">
        <a:spcBef>
          <a:spcPct val="20000"/>
        </a:spcBef>
        <a:spcAft>
          <a:spcPct val="0"/>
        </a:spcAft>
        <a:buChar char="–"/>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0" fontAlgn="base" hangingPunct="0">
        <a:spcBef>
          <a:spcPct val="20000"/>
        </a:spcBef>
        <a:spcAft>
          <a:spcPct val="0"/>
        </a:spcAft>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0" fontAlgn="base" hangingPunct="0">
        <a:spcBef>
          <a:spcPct val="20000"/>
        </a:spcBef>
        <a:spcAft>
          <a:spcPct val="0"/>
        </a:spcAft>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0" fontAlgn="base" hangingPunct="0">
        <a:spcBef>
          <a:spcPct val="20000"/>
        </a:spcBef>
        <a:spcAft>
          <a:spcPct val="0"/>
        </a:spcAft>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10"/>
          <p:cNvSpPr>
            <a:spLocks noGrp="1" noChangeArrowheads="1"/>
          </p:cNvSpPr>
          <p:nvPr>
            <p:ph type="ctrTitle"/>
          </p:nvPr>
        </p:nvSpPr>
        <p:spPr>
          <a:xfrm>
            <a:off x="395288" y="1268413"/>
            <a:ext cx="8424862" cy="2232025"/>
          </a:xfrm>
          <a:noFill/>
        </p:spPr>
        <p:txBody>
          <a:bodyPr/>
          <a:lstStyle/>
          <a:p>
            <a:pPr eaLnBrk="1" hangingPunct="1"/>
            <a:r>
              <a:rPr lang="en-GB" altLang="hu-HU" sz="4000" smtClean="0"/>
              <a:t>A paradox </a:t>
            </a:r>
            <a:r>
              <a:rPr lang="hu-HU" altLang="hu-HU" sz="4000" smtClean="0"/>
              <a:t/>
            </a:r>
            <a:br>
              <a:rPr lang="hu-HU" altLang="hu-HU" sz="4000" smtClean="0"/>
            </a:br>
            <a:r>
              <a:rPr lang="en-GB" altLang="hu-HU" sz="4000" smtClean="0"/>
              <a:t>of non-verbal communication on the Internet: </a:t>
            </a:r>
            <a:r>
              <a:rPr lang="hu-HU" altLang="hu-HU" sz="4000" smtClean="0"/>
              <a:t/>
            </a:r>
            <a:br>
              <a:rPr lang="hu-HU" altLang="hu-HU" sz="4000" smtClean="0"/>
            </a:br>
            <a:r>
              <a:rPr lang="en-GB" altLang="hu-HU" sz="4000" smtClean="0"/>
              <a:t>emoticons vs. reaction-gifs</a:t>
            </a:r>
            <a:endParaRPr lang="hu-HU" altLang="hu-HU" sz="4000" smtClean="0"/>
          </a:p>
        </p:txBody>
      </p:sp>
      <p:sp>
        <p:nvSpPr>
          <p:cNvPr id="2172" name="Rectangle 124"/>
          <p:cNvSpPr>
            <a:spLocks noChangeArrowheads="1"/>
          </p:cNvSpPr>
          <p:nvPr/>
        </p:nvSpPr>
        <p:spPr bwMode="auto">
          <a:xfrm>
            <a:off x="1749425" y="4060825"/>
            <a:ext cx="5689600" cy="196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cs typeface="Arial" charset="0"/>
              </a:defRPr>
            </a:lvl1pPr>
            <a:lvl2pPr algn="ctr">
              <a:defRPr sz="4400">
                <a:solidFill>
                  <a:schemeClr val="tx2"/>
                </a:solidFill>
                <a:latin typeface="Arial" charset="0"/>
                <a:cs typeface="Arial" charset="0"/>
              </a:defRPr>
            </a:lvl2pPr>
            <a:lvl3pPr algn="ctr">
              <a:defRPr sz="4400">
                <a:solidFill>
                  <a:schemeClr val="tx2"/>
                </a:solidFill>
                <a:latin typeface="Arial" charset="0"/>
                <a:cs typeface="Arial" charset="0"/>
              </a:defRPr>
            </a:lvl3pPr>
            <a:lvl4pPr algn="ctr">
              <a:defRPr sz="4400">
                <a:solidFill>
                  <a:schemeClr val="tx2"/>
                </a:solidFill>
                <a:latin typeface="Arial" charset="0"/>
                <a:cs typeface="Arial" charset="0"/>
              </a:defRPr>
            </a:lvl4pPr>
            <a:lvl5pPr algn="ct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pPr>
              <a:defRPr/>
            </a:pPr>
            <a:r>
              <a:rPr lang="hu-HU" altLang="hu-HU" sz="2000" dirty="0" smtClean="0">
                <a:solidFill>
                  <a:schemeClr val="accent5">
                    <a:lumMod val="25000"/>
                  </a:schemeClr>
                </a:solidFill>
                <a:latin typeface="Verdana" panose="020B0604030504040204" pitchFamily="34" charset="0"/>
                <a:ea typeface="Verdana" panose="020B0604030504040204" pitchFamily="34" charset="0"/>
                <a:cs typeface="Verdana" panose="020B0604030504040204" pitchFamily="34" charset="0"/>
              </a:rPr>
              <a:t>Ágnes Veszelszki</a:t>
            </a:r>
          </a:p>
          <a:p>
            <a:pPr>
              <a:defRPr/>
            </a:pPr>
            <a:r>
              <a:rPr lang="en-US" sz="2000" dirty="0" smtClean="0">
                <a:solidFill>
                  <a:schemeClr val="accent5">
                    <a:lumMod val="25000"/>
                  </a:schemeClr>
                </a:solidFill>
                <a:latin typeface="Verdana" panose="020B0604030504040204" pitchFamily="34" charset="0"/>
                <a:ea typeface="Verdana" panose="020B0604030504040204" pitchFamily="34" charset="0"/>
                <a:cs typeface="Verdana" panose="020B0604030504040204" pitchFamily="34" charset="0"/>
              </a:rPr>
              <a:t>5th Visual Learning Conference</a:t>
            </a:r>
            <a:br>
              <a:rPr lang="en-US" sz="2000" dirty="0" smtClean="0">
                <a:solidFill>
                  <a:schemeClr val="accent5">
                    <a:lumMod val="25000"/>
                  </a:schemeClr>
                </a:solidFill>
                <a:latin typeface="Verdana" panose="020B0604030504040204" pitchFamily="34" charset="0"/>
                <a:ea typeface="Verdana" panose="020B0604030504040204" pitchFamily="34" charset="0"/>
                <a:cs typeface="Verdana" panose="020B0604030504040204" pitchFamily="34" charset="0"/>
              </a:rPr>
            </a:br>
            <a:r>
              <a:rPr lang="en-US" sz="2000" dirty="0" smtClean="0">
                <a:solidFill>
                  <a:schemeClr val="accent5">
                    <a:lumMod val="25000"/>
                  </a:schemeClr>
                </a:solidFill>
                <a:latin typeface="Verdana" panose="020B0604030504040204" pitchFamily="34" charset="0"/>
                <a:ea typeface="Verdana" panose="020B0604030504040204" pitchFamily="34" charset="0"/>
                <a:cs typeface="Verdana" panose="020B0604030504040204" pitchFamily="34" charset="0"/>
              </a:rPr>
              <a:t>Pictures – Parables – Paradoxes</a:t>
            </a:r>
          </a:p>
          <a:p>
            <a:pPr>
              <a:defRPr/>
            </a:pPr>
            <a:r>
              <a:rPr lang="en-US" sz="2000" dirty="0" smtClean="0">
                <a:solidFill>
                  <a:schemeClr val="accent5">
                    <a:lumMod val="25000"/>
                  </a:schemeClr>
                </a:solidFill>
                <a:latin typeface="Verdana" panose="020B0604030504040204" pitchFamily="34" charset="0"/>
                <a:ea typeface="Verdana" panose="020B0604030504040204" pitchFamily="34" charset="0"/>
                <a:cs typeface="Verdana" panose="020B0604030504040204" pitchFamily="34" charset="0"/>
              </a:rPr>
              <a:t>Budapest, Nov. 14–15, 2014</a:t>
            </a:r>
            <a:endParaRPr lang="es-ES" altLang="hu-HU" sz="2000" dirty="0" smtClean="0">
              <a:solidFill>
                <a:schemeClr val="accent5">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a:t>3.1. Verbal smileys and </a:t>
            </a:r>
            <a:r>
              <a:rPr lang="en-GB" dirty="0" err="1" smtClean="0"/>
              <a:t>inflectives</a:t>
            </a:r>
            <a:endParaRPr lang="hu-HU" dirty="0"/>
          </a:p>
        </p:txBody>
      </p:sp>
      <p:sp>
        <p:nvSpPr>
          <p:cNvPr id="3" name="Tartalom helye 2"/>
          <p:cNvSpPr>
            <a:spLocks noGrp="1"/>
          </p:cNvSpPr>
          <p:nvPr>
            <p:ph idx="1"/>
          </p:nvPr>
        </p:nvSpPr>
        <p:spPr>
          <a:xfrm>
            <a:off x="179512" y="1844824"/>
            <a:ext cx="8856984" cy="4281339"/>
          </a:xfrm>
        </p:spPr>
        <p:txBody>
          <a:bodyPr/>
          <a:lstStyle/>
          <a:p>
            <a:r>
              <a:rPr lang="en-GB" dirty="0" smtClean="0"/>
              <a:t>semiotic</a:t>
            </a:r>
            <a:r>
              <a:rPr lang="hu-HU" dirty="0" smtClean="0"/>
              <a:t>s:</a:t>
            </a:r>
            <a:r>
              <a:rPr lang="en-GB" dirty="0"/>
              <a:t>feelings</a:t>
            </a:r>
            <a:endParaRPr lang="hu-HU" dirty="0" smtClean="0"/>
          </a:p>
          <a:p>
            <a:pPr lvl="1"/>
            <a:r>
              <a:rPr lang="en-GB" dirty="0" smtClean="0"/>
              <a:t>traditional </a:t>
            </a:r>
            <a:r>
              <a:rPr lang="en-GB" dirty="0"/>
              <a:t>written texts </a:t>
            </a:r>
            <a:r>
              <a:rPr lang="en-GB" dirty="0" smtClean="0"/>
              <a:t>(personal letter)</a:t>
            </a:r>
            <a:r>
              <a:rPr lang="hu-HU" dirty="0" smtClean="0"/>
              <a:t>: </a:t>
            </a:r>
            <a:r>
              <a:rPr lang="en-GB" dirty="0" smtClean="0"/>
              <a:t>implicitly </a:t>
            </a:r>
            <a:r>
              <a:rPr lang="en-GB" dirty="0"/>
              <a:t>by </a:t>
            </a:r>
            <a:r>
              <a:rPr lang="en-GB" dirty="0" smtClean="0"/>
              <a:t>symptoms</a:t>
            </a:r>
            <a:endParaRPr lang="hu-HU" dirty="0" smtClean="0"/>
          </a:p>
          <a:p>
            <a:pPr lvl="2"/>
            <a:r>
              <a:rPr lang="en-GB" i="1" dirty="0" smtClean="0"/>
              <a:t>oh</a:t>
            </a:r>
            <a:r>
              <a:rPr lang="en-GB" i="1" dirty="0"/>
              <a:t>!</a:t>
            </a:r>
            <a:endParaRPr lang="hu-HU" i="1" dirty="0" smtClean="0"/>
          </a:p>
          <a:p>
            <a:pPr lvl="1"/>
            <a:r>
              <a:rPr lang="en-GB" dirty="0" smtClean="0"/>
              <a:t>digital communication</a:t>
            </a:r>
            <a:r>
              <a:rPr lang="hu-HU" dirty="0" smtClean="0"/>
              <a:t> (chat): </a:t>
            </a:r>
            <a:br>
              <a:rPr lang="hu-HU" dirty="0" smtClean="0"/>
            </a:br>
            <a:r>
              <a:rPr lang="en-GB" dirty="0" smtClean="0"/>
              <a:t>explicit</a:t>
            </a:r>
            <a:r>
              <a:rPr lang="hu-HU" dirty="0" err="1" smtClean="0"/>
              <a:t>ly</a:t>
            </a:r>
            <a:r>
              <a:rPr lang="hu-HU" dirty="0" smtClean="0"/>
              <a:t> </a:t>
            </a:r>
            <a:r>
              <a:rPr lang="en-GB" dirty="0" smtClean="0"/>
              <a:t>by </a:t>
            </a:r>
            <a:r>
              <a:rPr lang="en-GB" dirty="0"/>
              <a:t>conventional </a:t>
            </a:r>
            <a:r>
              <a:rPr lang="en-GB" dirty="0" smtClean="0"/>
              <a:t>signals</a:t>
            </a:r>
            <a:endParaRPr lang="hu-HU" dirty="0" smtClean="0"/>
          </a:p>
          <a:p>
            <a:pPr lvl="2"/>
            <a:r>
              <a:rPr lang="en-GB" dirty="0" smtClean="0"/>
              <a:t>performative </a:t>
            </a:r>
            <a:r>
              <a:rPr lang="en-GB" dirty="0"/>
              <a:t>action </a:t>
            </a:r>
            <a:r>
              <a:rPr lang="en-GB" dirty="0" smtClean="0"/>
              <a:t>words</a:t>
            </a:r>
            <a:r>
              <a:rPr lang="hu-HU" dirty="0" smtClean="0"/>
              <a:t>: </a:t>
            </a:r>
            <a:br>
              <a:rPr lang="hu-HU" dirty="0" smtClean="0"/>
            </a:br>
            <a:r>
              <a:rPr lang="hu-HU" dirty="0" err="1" smtClean="0"/>
              <a:t>German</a:t>
            </a:r>
            <a:r>
              <a:rPr lang="hu-HU" dirty="0" smtClean="0"/>
              <a:t> </a:t>
            </a:r>
            <a:r>
              <a:rPr lang="en-GB" i="1" dirty="0" smtClean="0"/>
              <a:t>*</a:t>
            </a:r>
            <a:r>
              <a:rPr lang="en-GB" i="1" dirty="0" err="1" smtClean="0"/>
              <a:t>empfindsamsei</a:t>
            </a:r>
            <a:r>
              <a:rPr lang="en-GB" i="1" dirty="0"/>
              <a:t>* </a:t>
            </a:r>
            <a:r>
              <a:rPr lang="en-GB" dirty="0"/>
              <a:t>(~ </a:t>
            </a:r>
            <a:r>
              <a:rPr lang="en-GB" dirty="0" smtClean="0"/>
              <a:t>*</a:t>
            </a:r>
            <a:r>
              <a:rPr lang="hu-HU" dirty="0" smtClean="0"/>
              <a:t>be</a:t>
            </a:r>
            <a:r>
              <a:rPr lang="en-GB" dirty="0" err="1" smtClean="0"/>
              <a:t>sensit</a:t>
            </a:r>
            <a:r>
              <a:rPr lang="hu-HU" dirty="0" err="1" smtClean="0"/>
              <a:t>ive</a:t>
            </a:r>
            <a:r>
              <a:rPr lang="en-GB" dirty="0" smtClean="0"/>
              <a:t>*)</a:t>
            </a:r>
            <a:endParaRPr lang="hu-HU" dirty="0"/>
          </a:p>
          <a:p>
            <a:endParaRPr lang="hu-HU" dirty="0"/>
          </a:p>
        </p:txBody>
      </p:sp>
    </p:spTree>
    <p:extLst>
      <p:ext uri="{BB962C8B-B14F-4D97-AF65-F5344CB8AC3E}">
        <p14:creationId xmlns:p14="http://schemas.microsoft.com/office/powerpoint/2010/main" val="3269947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V</a:t>
            </a:r>
            <a:r>
              <a:rPr lang="en-GB" dirty="0" err="1" smtClean="0"/>
              <a:t>erbal</a:t>
            </a:r>
            <a:r>
              <a:rPr lang="en-GB" dirty="0" smtClean="0"/>
              <a:t> </a:t>
            </a:r>
            <a:r>
              <a:rPr lang="en-GB" dirty="0"/>
              <a:t>smileys</a:t>
            </a:r>
            <a:endParaRPr lang="hu-HU" dirty="0"/>
          </a:p>
        </p:txBody>
      </p:sp>
      <p:sp>
        <p:nvSpPr>
          <p:cNvPr id="3" name="Tartalom helye 2"/>
          <p:cNvSpPr>
            <a:spLocks noGrp="1"/>
          </p:cNvSpPr>
          <p:nvPr>
            <p:ph idx="1"/>
          </p:nvPr>
        </p:nvSpPr>
        <p:spPr>
          <a:xfrm>
            <a:off x="457200" y="1600200"/>
            <a:ext cx="8507288" cy="4525963"/>
          </a:xfrm>
        </p:spPr>
        <p:txBody>
          <a:bodyPr/>
          <a:lstStyle/>
          <a:p>
            <a:r>
              <a:rPr lang="hu-HU" dirty="0" smtClean="0"/>
              <a:t>p</a:t>
            </a:r>
            <a:r>
              <a:rPr lang="en-GB" dirty="0" err="1" smtClean="0"/>
              <a:t>hrases</a:t>
            </a:r>
            <a:r>
              <a:rPr lang="hu-HU" dirty="0" smtClean="0"/>
              <a:t>, </a:t>
            </a:r>
            <a:r>
              <a:rPr lang="en-GB" dirty="0" smtClean="0"/>
              <a:t>expressions </a:t>
            </a:r>
            <a:r>
              <a:rPr lang="hu-HU" dirty="0" smtClean="0"/>
              <a:t/>
            </a:r>
            <a:br>
              <a:rPr lang="hu-HU" dirty="0" smtClean="0"/>
            </a:br>
            <a:r>
              <a:rPr lang="en-GB" dirty="0" smtClean="0"/>
              <a:t>describing gestures</a:t>
            </a:r>
            <a:r>
              <a:rPr lang="hu-HU" dirty="0" smtClean="0"/>
              <a:t>, </a:t>
            </a:r>
            <a:r>
              <a:rPr lang="hu-HU" dirty="0" err="1" smtClean="0"/>
              <a:t>mimes</a:t>
            </a:r>
            <a:endParaRPr lang="hu-HU" dirty="0" smtClean="0"/>
          </a:p>
          <a:p>
            <a:r>
              <a:rPr lang="en-GB" dirty="0" smtClean="0"/>
              <a:t>represent </a:t>
            </a:r>
            <a:r>
              <a:rPr lang="en-GB" dirty="0"/>
              <a:t>non-verbal signs </a:t>
            </a:r>
            <a:r>
              <a:rPr lang="hu-HU" dirty="0"/>
              <a:t/>
            </a:r>
            <a:br>
              <a:rPr lang="hu-HU" dirty="0"/>
            </a:br>
            <a:r>
              <a:rPr lang="en-GB" dirty="0" smtClean="0"/>
              <a:t>in </a:t>
            </a:r>
            <a:r>
              <a:rPr lang="en-GB" dirty="0"/>
              <a:t>written </a:t>
            </a:r>
            <a:r>
              <a:rPr lang="en-GB" dirty="0" smtClean="0"/>
              <a:t>form</a:t>
            </a:r>
            <a:endParaRPr lang="hu-HU" dirty="0" smtClean="0"/>
          </a:p>
          <a:p>
            <a:r>
              <a:rPr lang="en-GB" dirty="0" smtClean="0"/>
              <a:t>descriptions </a:t>
            </a:r>
            <a:r>
              <a:rPr lang="en-GB" dirty="0"/>
              <a:t>of emotions </a:t>
            </a:r>
            <a:r>
              <a:rPr lang="hu-HU" dirty="0" smtClean="0"/>
              <a:t/>
            </a:r>
            <a:br>
              <a:rPr lang="hu-HU" dirty="0" smtClean="0"/>
            </a:br>
            <a:r>
              <a:rPr lang="en-GB" dirty="0" smtClean="0"/>
              <a:t>in </a:t>
            </a:r>
            <a:r>
              <a:rPr lang="en-GB" dirty="0"/>
              <a:t>a rapid way </a:t>
            </a:r>
            <a:endParaRPr lang="hu-HU" dirty="0" smtClean="0"/>
          </a:p>
          <a:p>
            <a:r>
              <a:rPr lang="hu-HU" dirty="0" err="1" smtClean="0"/>
              <a:t>e.g</a:t>
            </a:r>
            <a:r>
              <a:rPr lang="hu-HU" dirty="0" smtClean="0"/>
              <a:t>. </a:t>
            </a:r>
            <a:r>
              <a:rPr lang="en-GB" i="1" dirty="0" smtClean="0"/>
              <a:t>facepalm</a:t>
            </a:r>
            <a:r>
              <a:rPr lang="hu-HU" dirty="0" smtClean="0"/>
              <a:t> (smiley: </a:t>
            </a:r>
            <a:r>
              <a:rPr lang="hu-HU" i="1" dirty="0" smtClean="0"/>
              <a:t>m-</a:t>
            </a:r>
            <a:r>
              <a:rPr lang="hu-HU" i="1" dirty="0"/>
              <a:t>(</a:t>
            </a:r>
            <a:r>
              <a:rPr lang="hu-HU" dirty="0"/>
              <a:t> </a:t>
            </a:r>
            <a:r>
              <a:rPr lang="hu-HU" dirty="0" err="1"/>
              <a:t>or</a:t>
            </a:r>
            <a:r>
              <a:rPr lang="hu-HU" dirty="0"/>
              <a:t> </a:t>
            </a:r>
            <a:r>
              <a:rPr lang="hu-HU" i="1" dirty="0" err="1"/>
              <a:t>m-</a:t>
            </a:r>
            <a:r>
              <a:rPr lang="hu-HU" i="1" dirty="0" smtClean="0"/>
              <a:t>/</a:t>
            </a:r>
            <a:r>
              <a:rPr lang="hu-HU" dirty="0" smtClean="0"/>
              <a:t>), </a:t>
            </a:r>
            <a:r>
              <a:rPr lang="en-GB" i="1" dirty="0" smtClean="0"/>
              <a:t>double-facepalm</a:t>
            </a:r>
            <a:r>
              <a:rPr lang="hu-HU" dirty="0" smtClean="0"/>
              <a:t>, </a:t>
            </a:r>
            <a:r>
              <a:rPr lang="en-GB" i="1" dirty="0" smtClean="0"/>
              <a:t>headdesk</a:t>
            </a:r>
            <a:endParaRPr lang="hu-HU" i="1" dirty="0" smtClean="0"/>
          </a:p>
          <a:p>
            <a:pPr marL="0" indent="0">
              <a:buNone/>
            </a:pPr>
            <a:endParaRPr lang="hu-HU" dirty="0"/>
          </a:p>
        </p:txBody>
      </p:sp>
    </p:spTree>
    <p:extLst>
      <p:ext uri="{BB962C8B-B14F-4D97-AF65-F5344CB8AC3E}">
        <p14:creationId xmlns:p14="http://schemas.microsoft.com/office/powerpoint/2010/main" val="2225140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384"/>
            <a:ext cx="8229600" cy="1143000"/>
          </a:xfrm>
        </p:spPr>
        <p:txBody>
          <a:bodyPr/>
          <a:lstStyle/>
          <a:p>
            <a:r>
              <a:rPr lang="hu-HU" dirty="0" err="1" smtClean="0"/>
              <a:t>I</a:t>
            </a:r>
            <a:r>
              <a:rPr lang="en-GB" dirty="0" err="1" smtClean="0"/>
              <a:t>nflectives</a:t>
            </a:r>
            <a:endParaRPr lang="hu-HU" dirty="0"/>
          </a:p>
        </p:txBody>
      </p:sp>
      <p:sp>
        <p:nvSpPr>
          <p:cNvPr id="3" name="Tartalom helye 2"/>
          <p:cNvSpPr>
            <a:spLocks noGrp="1"/>
          </p:cNvSpPr>
          <p:nvPr>
            <p:ph idx="1"/>
          </p:nvPr>
        </p:nvSpPr>
        <p:spPr>
          <a:xfrm>
            <a:off x="179512" y="980728"/>
            <a:ext cx="8784976" cy="5145435"/>
          </a:xfrm>
        </p:spPr>
        <p:txBody>
          <a:bodyPr/>
          <a:lstStyle/>
          <a:p>
            <a:r>
              <a:rPr lang="en-GB" dirty="0"/>
              <a:t>English ‘sound words’ </a:t>
            </a:r>
            <a:endParaRPr lang="hu-HU" dirty="0" smtClean="0"/>
          </a:p>
          <a:p>
            <a:r>
              <a:rPr lang="en-GB" dirty="0" smtClean="0"/>
              <a:t>German </a:t>
            </a:r>
            <a:r>
              <a:rPr lang="en-GB" dirty="0"/>
              <a:t>translations of English </a:t>
            </a:r>
            <a:r>
              <a:rPr lang="hu-HU" dirty="0" err="1" smtClean="0"/>
              <a:t>comics</a:t>
            </a:r>
            <a:r>
              <a:rPr lang="hu-HU" dirty="0" smtClean="0"/>
              <a:t>: </a:t>
            </a:r>
            <a:r>
              <a:rPr lang="en-GB" dirty="0" smtClean="0"/>
              <a:t>Erika </a:t>
            </a:r>
            <a:r>
              <a:rPr lang="en-GB" dirty="0"/>
              <a:t>Fuchs, </a:t>
            </a:r>
            <a:r>
              <a:rPr lang="en-GB" dirty="0" smtClean="0"/>
              <a:t>translator</a:t>
            </a:r>
            <a:r>
              <a:rPr lang="hu-HU" dirty="0" smtClean="0"/>
              <a:t>, </a:t>
            </a:r>
            <a:r>
              <a:rPr lang="en-GB" dirty="0" smtClean="0"/>
              <a:t>1950s </a:t>
            </a:r>
            <a:endParaRPr lang="hu-HU" dirty="0" smtClean="0"/>
          </a:p>
          <a:p>
            <a:r>
              <a:rPr lang="en-GB" dirty="0" smtClean="0"/>
              <a:t>infinite</a:t>
            </a:r>
            <a:r>
              <a:rPr lang="en-GB" dirty="0"/>
              <a:t>, non-conjugated verb </a:t>
            </a:r>
            <a:r>
              <a:rPr lang="en-GB" dirty="0" smtClean="0"/>
              <a:t>forms</a:t>
            </a:r>
            <a:endParaRPr lang="hu-HU" dirty="0" smtClean="0"/>
          </a:p>
          <a:p>
            <a:r>
              <a:rPr lang="en-GB" dirty="0" smtClean="0"/>
              <a:t>express movements </a:t>
            </a:r>
            <a:r>
              <a:rPr lang="en-GB" dirty="0"/>
              <a:t>and actions </a:t>
            </a:r>
            <a:endParaRPr lang="hu-HU" dirty="0" smtClean="0"/>
          </a:p>
          <a:p>
            <a:r>
              <a:rPr lang="en-GB" dirty="0" smtClean="0"/>
              <a:t>e.g</a:t>
            </a:r>
            <a:r>
              <a:rPr lang="en-GB" dirty="0"/>
              <a:t>. </a:t>
            </a:r>
            <a:r>
              <a:rPr lang="hu-HU" dirty="0" err="1" smtClean="0"/>
              <a:t>German</a:t>
            </a:r>
            <a:r>
              <a:rPr lang="hu-HU" dirty="0" smtClean="0"/>
              <a:t> </a:t>
            </a:r>
            <a:r>
              <a:rPr lang="en-GB" i="1" dirty="0" smtClean="0"/>
              <a:t>grins</a:t>
            </a:r>
            <a:r>
              <a:rPr lang="en-GB" dirty="0" smtClean="0"/>
              <a:t> </a:t>
            </a:r>
            <a:r>
              <a:rPr lang="en-GB" dirty="0"/>
              <a:t>&lt; </a:t>
            </a:r>
            <a:r>
              <a:rPr lang="en-GB" dirty="0" err="1"/>
              <a:t>grinsen</a:t>
            </a:r>
            <a:r>
              <a:rPr lang="en-GB" dirty="0"/>
              <a:t> ’to grin’, </a:t>
            </a:r>
            <a:r>
              <a:rPr lang="hu-HU" dirty="0" smtClean="0"/>
              <a:t/>
            </a:r>
            <a:br>
              <a:rPr lang="hu-HU" dirty="0" smtClean="0"/>
            </a:br>
            <a:r>
              <a:rPr lang="en-GB" i="1" dirty="0" err="1" smtClean="0"/>
              <a:t>heul</a:t>
            </a:r>
            <a:r>
              <a:rPr lang="en-GB" dirty="0" smtClean="0"/>
              <a:t> </a:t>
            </a:r>
            <a:r>
              <a:rPr lang="en-GB" dirty="0"/>
              <a:t>&lt; </a:t>
            </a:r>
            <a:r>
              <a:rPr lang="en-GB" dirty="0" err="1"/>
              <a:t>heulen</a:t>
            </a:r>
            <a:r>
              <a:rPr lang="en-GB" dirty="0"/>
              <a:t> ’to yell’, </a:t>
            </a:r>
            <a:r>
              <a:rPr lang="hu-HU" dirty="0" smtClean="0"/>
              <a:t/>
            </a:r>
            <a:br>
              <a:rPr lang="hu-HU" dirty="0" smtClean="0"/>
            </a:br>
            <a:r>
              <a:rPr lang="en-GB" i="1" dirty="0" err="1" smtClean="0"/>
              <a:t>dichknuddel</a:t>
            </a:r>
            <a:r>
              <a:rPr lang="en-GB" dirty="0" smtClean="0"/>
              <a:t> </a:t>
            </a:r>
            <a:r>
              <a:rPr lang="en-GB" dirty="0"/>
              <a:t>&lt; </a:t>
            </a:r>
            <a:r>
              <a:rPr lang="en-GB" dirty="0" err="1"/>
              <a:t>ich</a:t>
            </a:r>
            <a:r>
              <a:rPr lang="en-GB" dirty="0"/>
              <a:t> </a:t>
            </a:r>
            <a:r>
              <a:rPr lang="en-GB" dirty="0" err="1"/>
              <a:t>knuddele</a:t>
            </a:r>
            <a:r>
              <a:rPr lang="en-GB" dirty="0"/>
              <a:t> dich </a:t>
            </a:r>
            <a:r>
              <a:rPr lang="hu-HU" dirty="0" smtClean="0"/>
              <a:t/>
            </a:r>
            <a:br>
              <a:rPr lang="hu-HU" dirty="0" smtClean="0"/>
            </a:br>
            <a:r>
              <a:rPr lang="en-GB" dirty="0" smtClean="0"/>
              <a:t>’I </a:t>
            </a:r>
            <a:r>
              <a:rPr lang="en-GB" dirty="0"/>
              <a:t>cuddle/embrace you</a:t>
            </a:r>
            <a:r>
              <a:rPr lang="en-GB" dirty="0" smtClean="0"/>
              <a:t>’</a:t>
            </a:r>
            <a:endParaRPr lang="hu-HU" dirty="0"/>
          </a:p>
          <a:p>
            <a:r>
              <a:rPr lang="en-GB" dirty="0" smtClean="0"/>
              <a:t>meta-linguistic </a:t>
            </a:r>
            <a:r>
              <a:rPr lang="hu-HU" dirty="0" err="1" smtClean="0"/>
              <a:t>elements</a:t>
            </a:r>
            <a:r>
              <a:rPr lang="hu-HU" dirty="0" smtClean="0"/>
              <a:t>: </a:t>
            </a:r>
            <a:r>
              <a:rPr lang="en-GB" dirty="0" smtClean="0"/>
              <a:t>asterisks</a:t>
            </a:r>
            <a:r>
              <a:rPr lang="hu-HU" dirty="0" smtClean="0"/>
              <a:t> **</a:t>
            </a:r>
            <a:endParaRPr lang="hu-HU" dirty="0"/>
          </a:p>
        </p:txBody>
      </p:sp>
    </p:spTree>
    <p:extLst>
      <p:ext uri="{BB962C8B-B14F-4D97-AF65-F5344CB8AC3E}">
        <p14:creationId xmlns:p14="http://schemas.microsoft.com/office/powerpoint/2010/main" val="3639744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a:t>3.2. </a:t>
            </a:r>
            <a:r>
              <a:rPr lang="en-GB" dirty="0" smtClean="0"/>
              <a:t>Emoticons</a:t>
            </a:r>
            <a:endParaRPr lang="hu-HU" dirty="0"/>
          </a:p>
        </p:txBody>
      </p:sp>
      <p:sp>
        <p:nvSpPr>
          <p:cNvPr id="3" name="Tartalom helye 2"/>
          <p:cNvSpPr>
            <a:spLocks noGrp="1"/>
          </p:cNvSpPr>
          <p:nvPr>
            <p:ph idx="1"/>
          </p:nvPr>
        </p:nvSpPr>
        <p:spPr>
          <a:xfrm>
            <a:off x="234752" y="1628800"/>
            <a:ext cx="8964488" cy="4997152"/>
          </a:xfrm>
        </p:spPr>
        <p:txBody>
          <a:bodyPr/>
          <a:lstStyle/>
          <a:p>
            <a:r>
              <a:rPr lang="en-GB" dirty="0" smtClean="0"/>
              <a:t>graphic signs</a:t>
            </a:r>
            <a:r>
              <a:rPr lang="hu-HU" dirty="0" smtClean="0"/>
              <a:t>, </a:t>
            </a:r>
            <a:r>
              <a:rPr lang="en-GB" dirty="0" smtClean="0"/>
              <a:t>expressing emotions</a:t>
            </a:r>
            <a:endParaRPr lang="hu-HU" dirty="0" smtClean="0"/>
          </a:p>
          <a:p>
            <a:r>
              <a:rPr lang="en-GB" dirty="0" smtClean="0"/>
              <a:t>text-image </a:t>
            </a:r>
            <a:r>
              <a:rPr lang="en-GB" dirty="0"/>
              <a:t>conglomerates </a:t>
            </a:r>
            <a:endParaRPr lang="hu-HU" dirty="0" smtClean="0"/>
          </a:p>
          <a:p>
            <a:r>
              <a:rPr lang="en-GB" dirty="0" smtClean="0"/>
              <a:t>types</a:t>
            </a:r>
            <a:endParaRPr lang="hu-HU" dirty="0" smtClean="0"/>
          </a:p>
          <a:p>
            <a:pPr lvl="1"/>
            <a:r>
              <a:rPr lang="en-GB" dirty="0" smtClean="0"/>
              <a:t>character combinations</a:t>
            </a:r>
            <a:r>
              <a:rPr lang="hu-HU" dirty="0" smtClean="0"/>
              <a:t>, </a:t>
            </a:r>
            <a:r>
              <a:rPr lang="en-GB" dirty="0" smtClean="0"/>
              <a:t>punctuation marks</a:t>
            </a:r>
            <a:endParaRPr lang="hu-HU" dirty="0" smtClean="0"/>
          </a:p>
          <a:p>
            <a:pPr lvl="2"/>
            <a:r>
              <a:rPr lang="hu-HU" dirty="0" smtClean="0"/>
              <a:t>western</a:t>
            </a:r>
          </a:p>
          <a:p>
            <a:pPr lvl="2"/>
            <a:r>
              <a:rPr lang="en-GB" dirty="0" smtClean="0"/>
              <a:t>Japanese </a:t>
            </a:r>
            <a:r>
              <a:rPr lang="en-GB" dirty="0"/>
              <a:t>emoticons, </a:t>
            </a:r>
            <a:r>
              <a:rPr lang="en-GB" dirty="0" err="1" smtClean="0"/>
              <a:t>emojis</a:t>
            </a:r>
            <a:r>
              <a:rPr lang="en-GB" dirty="0" smtClean="0"/>
              <a:t> </a:t>
            </a:r>
            <a:endParaRPr lang="hu-HU" dirty="0"/>
          </a:p>
          <a:p>
            <a:pPr lvl="1"/>
            <a:r>
              <a:rPr lang="en-GB" dirty="0" smtClean="0"/>
              <a:t>graphic symbols</a:t>
            </a:r>
            <a:endParaRPr lang="hu-HU" dirty="0" smtClean="0"/>
          </a:p>
          <a:p>
            <a:pPr lvl="2"/>
            <a:r>
              <a:rPr lang="en-GB" dirty="0" smtClean="0"/>
              <a:t>standing </a:t>
            </a:r>
            <a:r>
              <a:rPr lang="en-GB" dirty="0"/>
              <a:t>(static) </a:t>
            </a:r>
            <a:endParaRPr lang="hu-HU" dirty="0" smtClean="0"/>
          </a:p>
          <a:p>
            <a:pPr lvl="2"/>
            <a:r>
              <a:rPr lang="en-GB" dirty="0" smtClean="0"/>
              <a:t>moving </a:t>
            </a:r>
            <a:r>
              <a:rPr lang="en-GB" dirty="0"/>
              <a:t>(dynamic) </a:t>
            </a:r>
            <a:endParaRPr lang="hu-HU" dirty="0"/>
          </a:p>
          <a:p>
            <a:endParaRPr lang="hu-HU"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613" b="25523"/>
          <a:stretch/>
        </p:blipFill>
        <p:spPr bwMode="auto">
          <a:xfrm>
            <a:off x="5913437" y="4725144"/>
            <a:ext cx="3267075"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0542" b="33333"/>
          <a:stretch/>
        </p:blipFill>
        <p:spPr bwMode="auto">
          <a:xfrm>
            <a:off x="5940152" y="3882380"/>
            <a:ext cx="3203848"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C:\Users\Veszelszkiné\Documents\VL5_nevet.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960988" y="5568652"/>
            <a:ext cx="1171972" cy="1171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315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a:t>3.3. </a:t>
            </a:r>
            <a:r>
              <a:rPr lang="en-GB" dirty="0" smtClean="0"/>
              <a:t>Reaction-gifs</a:t>
            </a:r>
            <a:endParaRPr lang="hu-HU" dirty="0"/>
          </a:p>
        </p:txBody>
      </p:sp>
      <p:sp>
        <p:nvSpPr>
          <p:cNvPr id="3" name="Tartalom helye 2"/>
          <p:cNvSpPr>
            <a:spLocks noGrp="1"/>
          </p:cNvSpPr>
          <p:nvPr>
            <p:ph idx="1"/>
          </p:nvPr>
        </p:nvSpPr>
        <p:spPr>
          <a:xfrm>
            <a:off x="179512" y="1340768"/>
            <a:ext cx="8942784" cy="3580136"/>
          </a:xfrm>
        </p:spPr>
        <p:txBody>
          <a:bodyPr/>
          <a:lstStyle/>
          <a:p>
            <a:r>
              <a:rPr lang="en-GB" dirty="0" smtClean="0"/>
              <a:t>moving pictures</a:t>
            </a:r>
            <a:r>
              <a:rPr lang="hu-HU" dirty="0" smtClean="0"/>
              <a:t>, </a:t>
            </a:r>
            <a:br>
              <a:rPr lang="hu-HU" dirty="0" smtClean="0"/>
            </a:br>
            <a:r>
              <a:rPr lang="en-GB" dirty="0" smtClean="0"/>
              <a:t>a </a:t>
            </a:r>
            <a:r>
              <a:rPr lang="en-GB" dirty="0"/>
              <a:t>series of short </a:t>
            </a:r>
            <a:r>
              <a:rPr lang="en-GB" dirty="0" smtClean="0"/>
              <a:t>movements</a:t>
            </a:r>
            <a:endParaRPr lang="hu-HU" dirty="0"/>
          </a:p>
          <a:p>
            <a:r>
              <a:rPr lang="en-GB" sz="2400" i="1" dirty="0" smtClean="0"/>
              <a:t>„</a:t>
            </a:r>
            <a:r>
              <a:rPr lang="en-GB" sz="2400" i="1" dirty="0"/>
              <a:t>Do you need to make a point? Say it with a gif. You can use a reaction gif in response to someone or something on the Internet.” </a:t>
            </a:r>
            <a:endParaRPr lang="hu-HU" sz="2400" i="1" dirty="0" smtClean="0"/>
          </a:p>
          <a:p>
            <a:r>
              <a:rPr lang="en-GB" sz="2400" i="1" dirty="0" smtClean="0"/>
              <a:t>„Not </a:t>
            </a:r>
            <a:r>
              <a:rPr lang="en-GB" sz="2400" i="1" dirty="0"/>
              <a:t>sure what to say? </a:t>
            </a:r>
            <a:r>
              <a:rPr lang="hu-HU" sz="2400" i="1" dirty="0" smtClean="0"/>
              <a:t/>
            </a:r>
            <a:br>
              <a:rPr lang="hu-HU" sz="2400" i="1" dirty="0" smtClean="0"/>
            </a:br>
            <a:r>
              <a:rPr lang="en-GB" sz="2400" i="1" dirty="0" smtClean="0"/>
              <a:t>Reply </a:t>
            </a:r>
            <a:r>
              <a:rPr lang="en-GB" sz="2400" i="1" dirty="0"/>
              <a:t>with a GIF. </a:t>
            </a:r>
            <a:r>
              <a:rPr lang="hu-HU" sz="2400" i="1" dirty="0" smtClean="0"/>
              <a:t/>
            </a:r>
            <a:br>
              <a:rPr lang="hu-HU" sz="2400" i="1" dirty="0" smtClean="0"/>
            </a:br>
            <a:r>
              <a:rPr lang="en-GB" sz="2400" i="1" dirty="0" smtClean="0"/>
              <a:t>Worth </a:t>
            </a:r>
            <a:r>
              <a:rPr lang="en-GB" sz="2400" i="1" dirty="0"/>
              <a:t>more than </a:t>
            </a:r>
            <a:r>
              <a:rPr lang="hu-HU" sz="2400" i="1" dirty="0" smtClean="0"/>
              <a:t/>
            </a:r>
            <a:br>
              <a:rPr lang="hu-HU" sz="2400" i="1" dirty="0" smtClean="0"/>
            </a:br>
            <a:r>
              <a:rPr lang="en-GB" sz="2400" i="1" dirty="0" smtClean="0"/>
              <a:t>a </a:t>
            </a:r>
            <a:r>
              <a:rPr lang="en-GB" sz="2400" i="1" dirty="0"/>
              <a:t>thousand words.” </a:t>
            </a:r>
            <a:endParaRPr lang="hu-HU" sz="2400" i="1" dirty="0"/>
          </a:p>
          <a:p>
            <a:endParaRPr lang="hu-HU" dirty="0"/>
          </a:p>
        </p:txBody>
      </p:sp>
      <p:pic>
        <p:nvPicPr>
          <p:cNvPr id="3074" name="Picture 2" descr="C:\Users\Veszelszkiné\Documents\Leonardo-DiCaprio-crawling-in-Wolf-Of-Wall-Street.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932041" y="3597546"/>
            <a:ext cx="4204270" cy="3260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797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22313" y="2924944"/>
            <a:ext cx="7772400" cy="2844031"/>
          </a:xfrm>
        </p:spPr>
        <p:txBody>
          <a:bodyPr/>
          <a:lstStyle/>
          <a:p>
            <a:r>
              <a:rPr lang="en-GB" b="0" dirty="0"/>
              <a:t>4. Empirical study </a:t>
            </a:r>
            <a:r>
              <a:rPr lang="hu-HU" b="0" dirty="0" smtClean="0"/>
              <a:t/>
            </a:r>
            <a:br>
              <a:rPr lang="hu-HU" b="0" dirty="0" smtClean="0"/>
            </a:br>
            <a:r>
              <a:rPr lang="en-GB" b="0" dirty="0" smtClean="0"/>
              <a:t>on </a:t>
            </a:r>
            <a:r>
              <a:rPr lang="en-GB" b="0" dirty="0"/>
              <a:t>reaction-gifs</a:t>
            </a:r>
            <a:endParaRPr lang="hu-HU" b="0" dirty="0"/>
          </a:p>
        </p:txBody>
      </p:sp>
    </p:spTree>
    <p:extLst>
      <p:ext uri="{BB962C8B-B14F-4D97-AF65-F5344CB8AC3E}">
        <p14:creationId xmlns:p14="http://schemas.microsoft.com/office/powerpoint/2010/main" val="2402337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Empirical</a:t>
            </a:r>
            <a:r>
              <a:rPr lang="hu-HU" dirty="0" smtClean="0"/>
              <a:t> </a:t>
            </a:r>
            <a:r>
              <a:rPr lang="en-GB" dirty="0" smtClean="0"/>
              <a:t>research </a:t>
            </a:r>
            <a:endParaRPr lang="hu-HU" dirty="0"/>
          </a:p>
        </p:txBody>
      </p:sp>
      <p:sp>
        <p:nvSpPr>
          <p:cNvPr id="3" name="Tartalom helye 2"/>
          <p:cNvSpPr>
            <a:spLocks noGrp="1"/>
          </p:cNvSpPr>
          <p:nvPr>
            <p:ph idx="1"/>
          </p:nvPr>
        </p:nvSpPr>
        <p:spPr>
          <a:xfrm>
            <a:off x="179512" y="1600200"/>
            <a:ext cx="8964488" cy="4525963"/>
          </a:xfrm>
        </p:spPr>
        <p:txBody>
          <a:bodyPr/>
          <a:lstStyle/>
          <a:p>
            <a:r>
              <a:rPr lang="en-GB" sz="3100" dirty="0"/>
              <a:t>usage of reaction-gifs </a:t>
            </a:r>
            <a:endParaRPr lang="hu-HU" sz="3100" dirty="0" smtClean="0"/>
          </a:p>
          <a:p>
            <a:r>
              <a:rPr lang="en-GB" sz="3100" dirty="0" smtClean="0"/>
              <a:t>summer 2014</a:t>
            </a:r>
            <a:endParaRPr lang="hu-HU" sz="3100" dirty="0" smtClean="0"/>
          </a:p>
          <a:p>
            <a:r>
              <a:rPr lang="en-GB" sz="3100" dirty="0" smtClean="0"/>
              <a:t>on-line</a:t>
            </a:r>
            <a:r>
              <a:rPr lang="hu-HU" sz="3100" dirty="0" smtClean="0"/>
              <a:t> </a:t>
            </a:r>
            <a:r>
              <a:rPr lang="en-GB" sz="3100" dirty="0" smtClean="0"/>
              <a:t>questionnaire </a:t>
            </a:r>
            <a:r>
              <a:rPr lang="hu-HU" sz="3100" dirty="0" smtClean="0"/>
              <a:t/>
            </a:r>
            <a:br>
              <a:rPr lang="hu-HU" sz="3100" dirty="0" smtClean="0"/>
            </a:br>
            <a:r>
              <a:rPr lang="hu-HU" sz="3100" dirty="0" smtClean="0"/>
              <a:t>(</a:t>
            </a:r>
            <a:r>
              <a:rPr lang="en-GB" sz="3100" dirty="0"/>
              <a:t>research </a:t>
            </a:r>
            <a:r>
              <a:rPr lang="en-GB" sz="3100" dirty="0" smtClean="0"/>
              <a:t>methodology</a:t>
            </a:r>
            <a:r>
              <a:rPr lang="hu-HU" sz="3100" dirty="0" smtClean="0"/>
              <a:t>:</a:t>
            </a:r>
            <a:r>
              <a:rPr lang="en-GB" sz="3100" dirty="0" smtClean="0"/>
              <a:t> </a:t>
            </a:r>
            <a:r>
              <a:rPr lang="hu-HU" sz="3100" dirty="0" smtClean="0"/>
              <a:t/>
            </a:r>
            <a:br>
              <a:rPr lang="hu-HU" sz="3100" dirty="0" smtClean="0"/>
            </a:br>
            <a:r>
              <a:rPr lang="en-GB" sz="3100" dirty="0" smtClean="0"/>
              <a:t>advantages </a:t>
            </a:r>
            <a:r>
              <a:rPr lang="hu-HU" sz="3100" dirty="0" smtClean="0"/>
              <a:t>+ </a:t>
            </a:r>
            <a:r>
              <a:rPr lang="en-GB" sz="3100" dirty="0" smtClean="0"/>
              <a:t>disadvantages</a:t>
            </a:r>
            <a:r>
              <a:rPr lang="hu-HU" sz="3100" dirty="0" smtClean="0"/>
              <a:t>)</a:t>
            </a:r>
            <a:r>
              <a:rPr lang="en-GB" sz="3100" dirty="0" smtClean="0"/>
              <a:t> </a:t>
            </a:r>
            <a:endParaRPr lang="hu-HU" sz="3100" dirty="0" smtClean="0"/>
          </a:p>
          <a:p>
            <a:r>
              <a:rPr lang="en-GB" sz="3100" dirty="0" smtClean="0"/>
              <a:t>voluntary</a:t>
            </a:r>
            <a:r>
              <a:rPr lang="hu-HU" sz="3100" dirty="0" smtClean="0"/>
              <a:t> </a:t>
            </a:r>
            <a:r>
              <a:rPr lang="en-GB" sz="3100" dirty="0" smtClean="0"/>
              <a:t>participation</a:t>
            </a:r>
            <a:r>
              <a:rPr lang="hu-HU" sz="3100" dirty="0" smtClean="0"/>
              <a:t>, </a:t>
            </a:r>
            <a:r>
              <a:rPr lang="en-GB" sz="3100" dirty="0" smtClean="0"/>
              <a:t>random</a:t>
            </a:r>
            <a:r>
              <a:rPr lang="hu-HU" sz="3100" dirty="0" smtClean="0"/>
              <a:t> </a:t>
            </a:r>
            <a:r>
              <a:rPr lang="en-GB" sz="3100" dirty="0" smtClean="0"/>
              <a:t>sampling</a:t>
            </a:r>
            <a:endParaRPr lang="hu-HU" sz="3100" dirty="0" smtClean="0"/>
          </a:p>
          <a:p>
            <a:r>
              <a:rPr lang="en-GB" sz="3100" dirty="0" smtClean="0"/>
              <a:t>pre-testing </a:t>
            </a:r>
            <a:r>
              <a:rPr lang="hu-HU" sz="3100" dirty="0" smtClean="0"/>
              <a:t>+ </a:t>
            </a:r>
            <a:r>
              <a:rPr lang="en-GB" sz="3100" dirty="0" smtClean="0"/>
              <a:t>recording informative data </a:t>
            </a:r>
            <a:endParaRPr lang="hu-HU" sz="3100" dirty="0" smtClean="0"/>
          </a:p>
          <a:p>
            <a:pPr marL="0" indent="0">
              <a:buNone/>
            </a:pPr>
            <a:endParaRPr lang="hu-HU" sz="3100" dirty="0" smtClean="0"/>
          </a:p>
        </p:txBody>
      </p:sp>
    </p:spTree>
    <p:extLst>
      <p:ext uri="{BB962C8B-B14F-4D97-AF65-F5344CB8AC3E}">
        <p14:creationId xmlns:p14="http://schemas.microsoft.com/office/powerpoint/2010/main" val="2447164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The </a:t>
            </a:r>
            <a:r>
              <a:rPr lang="hu-HU" dirty="0" err="1" smtClean="0"/>
              <a:t>sample</a:t>
            </a:r>
            <a:endParaRPr lang="hu-HU" dirty="0"/>
          </a:p>
        </p:txBody>
      </p:sp>
      <p:sp>
        <p:nvSpPr>
          <p:cNvPr id="3" name="Tartalom helye 2"/>
          <p:cNvSpPr>
            <a:spLocks noGrp="1"/>
          </p:cNvSpPr>
          <p:nvPr>
            <p:ph idx="1"/>
          </p:nvPr>
        </p:nvSpPr>
        <p:spPr>
          <a:xfrm>
            <a:off x="251520" y="1412776"/>
            <a:ext cx="8640960" cy="4713387"/>
          </a:xfrm>
        </p:spPr>
        <p:txBody>
          <a:bodyPr/>
          <a:lstStyle/>
          <a:p>
            <a:r>
              <a:rPr lang="en-GB" dirty="0"/>
              <a:t>140 </a:t>
            </a:r>
            <a:r>
              <a:rPr lang="en-GB" dirty="0" smtClean="0"/>
              <a:t>participants</a:t>
            </a:r>
            <a:r>
              <a:rPr lang="hu-HU" dirty="0" smtClean="0"/>
              <a:t>, </a:t>
            </a:r>
            <a:br>
              <a:rPr lang="hu-HU" dirty="0" smtClean="0"/>
            </a:br>
            <a:r>
              <a:rPr lang="en-GB" dirty="0" smtClean="0"/>
              <a:t>native </a:t>
            </a:r>
            <a:r>
              <a:rPr lang="en-GB" dirty="0"/>
              <a:t>speakers of </a:t>
            </a:r>
            <a:r>
              <a:rPr lang="en-GB" dirty="0" smtClean="0"/>
              <a:t>Hungarian</a:t>
            </a:r>
            <a:endParaRPr lang="hu-HU" dirty="0" smtClean="0"/>
          </a:p>
          <a:p>
            <a:r>
              <a:rPr lang="en-GB" dirty="0" smtClean="0"/>
              <a:t>74%</a:t>
            </a:r>
            <a:r>
              <a:rPr lang="hu-HU" dirty="0" smtClean="0"/>
              <a:t> </a:t>
            </a:r>
            <a:r>
              <a:rPr lang="en-GB" dirty="0" smtClean="0"/>
              <a:t>female, 26%</a:t>
            </a:r>
            <a:r>
              <a:rPr lang="hu-HU" dirty="0" smtClean="0"/>
              <a:t> </a:t>
            </a:r>
            <a:r>
              <a:rPr lang="en-GB" dirty="0" smtClean="0"/>
              <a:t>male</a:t>
            </a:r>
            <a:endParaRPr lang="hu-HU" dirty="0" smtClean="0"/>
          </a:p>
          <a:p>
            <a:r>
              <a:rPr lang="en-GB" dirty="0" smtClean="0"/>
              <a:t>age </a:t>
            </a:r>
            <a:r>
              <a:rPr lang="en-GB" dirty="0"/>
              <a:t>group 19-25 </a:t>
            </a:r>
            <a:r>
              <a:rPr lang="en-GB" dirty="0" smtClean="0"/>
              <a:t>over-represented </a:t>
            </a:r>
            <a:r>
              <a:rPr lang="hu-HU" dirty="0" smtClean="0"/>
              <a:t/>
            </a:r>
            <a:br>
              <a:rPr lang="hu-HU" dirty="0" smtClean="0"/>
            </a:br>
            <a:r>
              <a:rPr lang="en-GB" dirty="0" smtClean="0"/>
              <a:t>in </a:t>
            </a:r>
            <a:r>
              <a:rPr lang="en-GB" dirty="0"/>
              <a:t>the </a:t>
            </a:r>
            <a:r>
              <a:rPr lang="en-GB" dirty="0" smtClean="0"/>
              <a:t>sample</a:t>
            </a:r>
            <a:endParaRPr lang="hu-HU" dirty="0" smtClean="0"/>
          </a:p>
          <a:p>
            <a:pPr marL="0" indent="0">
              <a:buNone/>
            </a:pPr>
            <a:endParaRPr lang="hu-H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3731194"/>
            <a:ext cx="5436096" cy="30732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58560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74638"/>
            <a:ext cx="9144000" cy="1143000"/>
          </a:xfrm>
        </p:spPr>
        <p:txBody>
          <a:bodyPr/>
          <a:lstStyle/>
          <a:p>
            <a:r>
              <a:rPr lang="hu-HU" sz="3900" dirty="0" err="1" smtClean="0"/>
              <a:t>Knowledge</a:t>
            </a:r>
            <a:r>
              <a:rPr lang="hu-HU" sz="3900" dirty="0" smtClean="0"/>
              <a:t> &amp; </a:t>
            </a:r>
            <a:r>
              <a:rPr lang="hu-HU" sz="3900" dirty="0" err="1" smtClean="0"/>
              <a:t>usage</a:t>
            </a:r>
            <a:r>
              <a:rPr lang="hu-HU" sz="3900" dirty="0" smtClean="0"/>
              <a:t> of </a:t>
            </a:r>
            <a:r>
              <a:rPr lang="hu-HU" sz="3900" dirty="0" err="1" smtClean="0"/>
              <a:t>reaction-gifs</a:t>
            </a:r>
            <a:endParaRPr lang="hu-HU" sz="3900" dirty="0"/>
          </a:p>
        </p:txBody>
      </p:sp>
      <p:sp>
        <p:nvSpPr>
          <p:cNvPr id="3" name="Tartalom helye 2"/>
          <p:cNvSpPr>
            <a:spLocks noGrp="1"/>
          </p:cNvSpPr>
          <p:nvPr>
            <p:ph idx="1"/>
          </p:nvPr>
        </p:nvSpPr>
        <p:spPr/>
        <p:txBody>
          <a:bodyPr/>
          <a:lstStyle/>
          <a:p>
            <a:endParaRPr lang="hu-HU"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11" t="17915" b="15603"/>
          <a:stretch/>
        </p:blipFill>
        <p:spPr bwMode="auto">
          <a:xfrm>
            <a:off x="107504" y="1756096"/>
            <a:ext cx="8964488" cy="37611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81276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60648"/>
            <a:ext cx="9144000" cy="1143000"/>
          </a:xfrm>
        </p:spPr>
        <p:txBody>
          <a:bodyPr/>
          <a:lstStyle/>
          <a:p>
            <a:r>
              <a:rPr lang="hu-HU" sz="4000" dirty="0" smtClean="0"/>
              <a:t>T</a:t>
            </a:r>
            <a:r>
              <a:rPr lang="en-GB" sz="4000" dirty="0" err="1" smtClean="0"/>
              <a:t>ime</a:t>
            </a:r>
            <a:r>
              <a:rPr lang="en-GB" sz="4000" dirty="0" smtClean="0"/>
              <a:t> </a:t>
            </a:r>
            <a:r>
              <a:rPr lang="en-GB" sz="4000" dirty="0"/>
              <a:t>spent </a:t>
            </a:r>
            <a:r>
              <a:rPr lang="hu-HU" sz="4000" dirty="0" err="1" smtClean="0"/>
              <a:t>on</a:t>
            </a:r>
            <a:r>
              <a:rPr lang="en-GB" sz="4000" dirty="0" smtClean="0"/>
              <a:t> </a:t>
            </a:r>
            <a:r>
              <a:rPr lang="en-GB" sz="4000" dirty="0"/>
              <a:t>the net </a:t>
            </a:r>
            <a:r>
              <a:rPr lang="hu-HU" sz="4000" dirty="0" smtClean="0"/>
              <a:t>&amp; </a:t>
            </a:r>
            <a:br>
              <a:rPr lang="hu-HU" sz="4000" dirty="0" smtClean="0"/>
            </a:br>
            <a:r>
              <a:rPr lang="en-GB" sz="4000" dirty="0" smtClean="0"/>
              <a:t>knowledge </a:t>
            </a:r>
            <a:r>
              <a:rPr lang="en-GB" sz="4000" dirty="0"/>
              <a:t>of reaction-gifs</a:t>
            </a:r>
            <a:endParaRPr lang="hu-HU" sz="4800" dirty="0"/>
          </a:p>
        </p:txBody>
      </p:sp>
      <p:sp>
        <p:nvSpPr>
          <p:cNvPr id="3" name="Tartalom helye 2"/>
          <p:cNvSpPr>
            <a:spLocks noGrp="1"/>
          </p:cNvSpPr>
          <p:nvPr>
            <p:ph idx="1"/>
          </p:nvPr>
        </p:nvSpPr>
        <p:spPr/>
        <p:txBody>
          <a:bodyPr/>
          <a:lstStyle/>
          <a:p>
            <a:endParaRPr lang="hu-HU" dirty="0"/>
          </a:p>
        </p:txBody>
      </p:sp>
      <p:graphicFrame>
        <p:nvGraphicFramePr>
          <p:cNvPr id="6" name="Diagram 5"/>
          <p:cNvGraphicFramePr>
            <a:graphicFrameLocks/>
          </p:cNvGraphicFramePr>
          <p:nvPr>
            <p:extLst>
              <p:ext uri="{D42A27DB-BD31-4B8C-83A1-F6EECF244321}">
                <p14:modId xmlns:p14="http://schemas.microsoft.com/office/powerpoint/2010/main" val="1188039604"/>
              </p:ext>
            </p:extLst>
          </p:nvPr>
        </p:nvGraphicFramePr>
        <p:xfrm>
          <a:off x="467544" y="1628800"/>
          <a:ext cx="8280920" cy="44644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5863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288" y="647700"/>
            <a:ext cx="8229600" cy="981075"/>
          </a:xfrm>
        </p:spPr>
        <p:txBody>
          <a:bodyPr/>
          <a:lstStyle/>
          <a:p>
            <a:pPr eaLnBrk="1" hangingPunct="1"/>
            <a:r>
              <a:rPr lang="hu-HU" altLang="hu-HU" smtClean="0">
                <a:solidFill>
                  <a:schemeClr val="tx1"/>
                </a:solidFill>
              </a:rPr>
              <a:t>Overview</a:t>
            </a:r>
          </a:p>
        </p:txBody>
      </p:sp>
      <p:sp>
        <p:nvSpPr>
          <p:cNvPr id="3075" name="Rectangle 3"/>
          <p:cNvSpPr>
            <a:spLocks noGrp="1" noChangeArrowheads="1"/>
          </p:cNvSpPr>
          <p:nvPr>
            <p:ph type="body" idx="1"/>
          </p:nvPr>
        </p:nvSpPr>
        <p:spPr>
          <a:xfrm>
            <a:off x="468313" y="2071688"/>
            <a:ext cx="8229600" cy="4525962"/>
          </a:xfrm>
        </p:spPr>
        <p:txBody>
          <a:bodyPr/>
          <a:lstStyle/>
          <a:p>
            <a:pPr eaLnBrk="1" hangingPunct="1"/>
            <a:r>
              <a:rPr lang="en-GB" altLang="hu-HU" dirty="0" smtClean="0"/>
              <a:t>assumptions of linguistic research </a:t>
            </a:r>
            <a:r>
              <a:rPr lang="hu-HU" altLang="hu-HU" dirty="0" smtClean="0"/>
              <a:t/>
            </a:r>
            <a:br>
              <a:rPr lang="hu-HU" altLang="hu-HU" dirty="0" smtClean="0"/>
            </a:br>
            <a:r>
              <a:rPr lang="en-GB" altLang="hu-HU" dirty="0" smtClean="0"/>
              <a:t>on digital communication</a:t>
            </a:r>
            <a:endParaRPr lang="hu-HU" altLang="hu-HU" dirty="0" smtClean="0"/>
          </a:p>
          <a:p>
            <a:pPr eaLnBrk="1" hangingPunct="1"/>
            <a:r>
              <a:rPr lang="en-GB" altLang="hu-HU" dirty="0" smtClean="0"/>
              <a:t>expressing emotions on the Internet </a:t>
            </a:r>
            <a:endParaRPr lang="hu-HU" altLang="hu-HU" dirty="0" smtClean="0"/>
          </a:p>
          <a:p>
            <a:pPr eaLnBrk="1" hangingPunct="1"/>
            <a:r>
              <a:rPr lang="en-GB" altLang="hu-HU" dirty="0" smtClean="0"/>
              <a:t>empirical research on reaction-gifs </a:t>
            </a:r>
            <a:endParaRPr lang="hu-HU" altLang="hu-HU" dirty="0" smtClean="0"/>
          </a:p>
          <a:p>
            <a:pPr eaLnBrk="1" hangingPunct="1"/>
            <a:endParaRPr lang="hu-HU" altLang="hu-HU"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74638"/>
            <a:ext cx="9036496" cy="1143000"/>
          </a:xfrm>
        </p:spPr>
        <p:txBody>
          <a:bodyPr/>
          <a:lstStyle/>
          <a:p>
            <a:r>
              <a:rPr lang="en-GB" dirty="0"/>
              <a:t>4.1. Definition of </a:t>
            </a:r>
            <a:r>
              <a:rPr lang="en-GB" dirty="0" smtClean="0"/>
              <a:t>reaction-gifs</a:t>
            </a:r>
            <a:endParaRPr lang="hu-HU" dirty="0"/>
          </a:p>
        </p:txBody>
      </p:sp>
      <p:sp>
        <p:nvSpPr>
          <p:cNvPr id="3" name="Tartalom helye 2"/>
          <p:cNvSpPr>
            <a:spLocks noGrp="1"/>
          </p:cNvSpPr>
          <p:nvPr>
            <p:ph idx="1"/>
          </p:nvPr>
        </p:nvSpPr>
        <p:spPr/>
        <p:txBody>
          <a:bodyPr/>
          <a:lstStyle/>
          <a:p>
            <a:endParaRPr lang="hu-H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40768"/>
            <a:ext cx="8784976" cy="5272332"/>
          </a:xfrm>
          <a:prstGeom prst="roundRect">
            <a:avLst>
              <a:gd name="adj" fmla="val 835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17714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sz="3600" dirty="0"/>
              <a:t>4.2. Pragmatic and sociolinguistic traits of using </a:t>
            </a:r>
            <a:r>
              <a:rPr lang="en-GB" sz="3600" dirty="0" smtClean="0"/>
              <a:t>reaction-gifs</a:t>
            </a:r>
            <a:endParaRPr lang="hu-HU" sz="3600" dirty="0"/>
          </a:p>
        </p:txBody>
      </p:sp>
      <p:sp>
        <p:nvSpPr>
          <p:cNvPr id="3" name="Tartalom helye 2"/>
          <p:cNvSpPr>
            <a:spLocks noGrp="1"/>
          </p:cNvSpPr>
          <p:nvPr>
            <p:ph idx="1"/>
          </p:nvPr>
        </p:nvSpPr>
        <p:spPr>
          <a:xfrm>
            <a:off x="179512" y="1600200"/>
            <a:ext cx="8507288" cy="4525963"/>
          </a:xfrm>
        </p:spPr>
        <p:txBody>
          <a:bodyPr/>
          <a:lstStyle/>
          <a:p>
            <a:r>
              <a:rPr lang="en-GB" dirty="0" smtClean="0"/>
              <a:t>reasons </a:t>
            </a:r>
            <a:r>
              <a:rPr lang="en-GB" dirty="0"/>
              <a:t>or </a:t>
            </a:r>
            <a:r>
              <a:rPr lang="en-GB" dirty="0" smtClean="0"/>
              <a:t>goals</a:t>
            </a:r>
            <a:endParaRPr lang="hu-HU" dirty="0" smtClean="0"/>
          </a:p>
          <a:p>
            <a:pPr lvl="1"/>
            <a:r>
              <a:rPr lang="en-GB" dirty="0" smtClean="0"/>
              <a:t>the </a:t>
            </a:r>
            <a:r>
              <a:rPr lang="en-GB" dirty="0"/>
              <a:t>gif-answer is pertinent (</a:t>
            </a:r>
            <a:r>
              <a:rPr lang="en-GB" dirty="0" smtClean="0"/>
              <a:t>69) </a:t>
            </a:r>
            <a:endParaRPr lang="hu-HU" dirty="0" smtClean="0"/>
          </a:p>
          <a:p>
            <a:pPr lvl="1"/>
            <a:r>
              <a:rPr lang="en-GB" dirty="0" smtClean="0"/>
              <a:t>funny </a:t>
            </a:r>
            <a:r>
              <a:rPr lang="en-GB" dirty="0"/>
              <a:t>impact (60 respondents</a:t>
            </a:r>
            <a:r>
              <a:rPr lang="en-GB" dirty="0" smtClean="0"/>
              <a:t>)</a:t>
            </a:r>
            <a:endParaRPr lang="hu-HU" dirty="0" smtClean="0"/>
          </a:p>
          <a:p>
            <a:pPr lvl="1"/>
            <a:r>
              <a:rPr lang="en-GB" dirty="0" smtClean="0"/>
              <a:t>lack </a:t>
            </a:r>
            <a:r>
              <a:rPr lang="en-GB" dirty="0"/>
              <a:t>of non-verbal symbols </a:t>
            </a:r>
            <a:r>
              <a:rPr lang="hu-HU" dirty="0" smtClean="0"/>
              <a:t/>
            </a:r>
            <a:br>
              <a:rPr lang="hu-HU" dirty="0" smtClean="0"/>
            </a:br>
            <a:r>
              <a:rPr lang="en-GB" dirty="0" smtClean="0"/>
              <a:t>in </a:t>
            </a:r>
            <a:r>
              <a:rPr lang="en-GB" dirty="0"/>
              <a:t>digital communication (</a:t>
            </a:r>
            <a:r>
              <a:rPr lang="en-GB" dirty="0" smtClean="0"/>
              <a:t>32) </a:t>
            </a:r>
            <a:endParaRPr lang="hu-HU" dirty="0" smtClean="0"/>
          </a:p>
          <a:p>
            <a:pPr lvl="1"/>
            <a:r>
              <a:rPr lang="en-GB" dirty="0" smtClean="0"/>
              <a:t>when </a:t>
            </a:r>
            <a:r>
              <a:rPr lang="en-GB" dirty="0"/>
              <a:t>an emoticon is not expressive enough (</a:t>
            </a:r>
            <a:r>
              <a:rPr lang="en-GB" dirty="0" smtClean="0"/>
              <a:t>24)</a:t>
            </a:r>
            <a:endParaRPr lang="hu-HU" dirty="0" smtClean="0"/>
          </a:p>
          <a:p>
            <a:pPr lvl="1"/>
            <a:r>
              <a:rPr lang="en-GB" dirty="0" smtClean="0"/>
              <a:t>when nothing </a:t>
            </a:r>
            <a:r>
              <a:rPr lang="en-GB" dirty="0"/>
              <a:t>to say </a:t>
            </a:r>
            <a:r>
              <a:rPr lang="en-GB" dirty="0" smtClean="0"/>
              <a:t>in </a:t>
            </a:r>
            <a:r>
              <a:rPr lang="en-GB" dirty="0"/>
              <a:t>textual </a:t>
            </a:r>
            <a:r>
              <a:rPr lang="en-GB" dirty="0" smtClean="0"/>
              <a:t>form</a:t>
            </a:r>
            <a:r>
              <a:rPr lang="hu-HU" dirty="0" smtClean="0"/>
              <a:t> (9)</a:t>
            </a:r>
            <a:endParaRPr lang="hu-HU" dirty="0"/>
          </a:p>
          <a:p>
            <a:endParaRPr lang="hu-HU" dirty="0"/>
          </a:p>
        </p:txBody>
      </p:sp>
    </p:spTree>
    <p:extLst>
      <p:ext uri="{BB962C8B-B14F-4D97-AF65-F5344CB8AC3E}">
        <p14:creationId xmlns:p14="http://schemas.microsoft.com/office/powerpoint/2010/main" val="13964640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R</a:t>
            </a:r>
            <a:r>
              <a:rPr lang="en-GB" dirty="0" err="1" smtClean="0"/>
              <a:t>ecipient</a:t>
            </a:r>
            <a:r>
              <a:rPr lang="hu-HU" dirty="0" smtClean="0"/>
              <a:t> </a:t>
            </a:r>
            <a:r>
              <a:rPr lang="hu-HU" sz="2800" dirty="0" smtClean="0"/>
              <a:t>(</a:t>
            </a:r>
            <a:r>
              <a:rPr lang="en-GB" sz="2800" dirty="0"/>
              <a:t>whether it is possible to send reaction-gifs to the </a:t>
            </a:r>
            <a:r>
              <a:rPr lang="en-GB" sz="2800" dirty="0" smtClean="0"/>
              <a:t>recipient</a:t>
            </a:r>
            <a:r>
              <a:rPr lang="hu-HU" sz="2800" dirty="0" smtClean="0"/>
              <a:t>)</a:t>
            </a:r>
            <a:endParaRPr lang="hu-HU" sz="2800" dirty="0"/>
          </a:p>
        </p:txBody>
      </p:sp>
      <p:sp>
        <p:nvSpPr>
          <p:cNvPr id="3" name="Tartalom helye 2"/>
          <p:cNvSpPr>
            <a:spLocks noGrp="1"/>
          </p:cNvSpPr>
          <p:nvPr>
            <p:ph idx="1"/>
          </p:nvPr>
        </p:nvSpPr>
        <p:spPr>
          <a:xfrm>
            <a:off x="107504" y="1600200"/>
            <a:ext cx="9036496" cy="5257800"/>
          </a:xfrm>
        </p:spPr>
        <p:txBody>
          <a:bodyPr/>
          <a:lstStyle/>
          <a:p>
            <a:r>
              <a:rPr lang="en-GB" sz="2800" dirty="0" smtClean="0"/>
              <a:t>age </a:t>
            </a:r>
            <a:r>
              <a:rPr lang="en-GB" sz="2800" dirty="0"/>
              <a:t>of the partner </a:t>
            </a:r>
            <a:r>
              <a:rPr lang="en-GB" sz="2800" dirty="0" smtClean="0"/>
              <a:t>(51</a:t>
            </a:r>
            <a:r>
              <a:rPr lang="hu-HU" sz="2800" dirty="0" smtClean="0"/>
              <a:t>)</a:t>
            </a:r>
          </a:p>
          <a:p>
            <a:r>
              <a:rPr lang="en-GB" sz="2800" dirty="0" smtClean="0"/>
              <a:t>the </a:t>
            </a:r>
            <a:r>
              <a:rPr lang="en-GB" sz="2800" dirty="0"/>
              <a:t>partner is used to send gifs </a:t>
            </a:r>
            <a:r>
              <a:rPr lang="en-GB" sz="2800" dirty="0" smtClean="0"/>
              <a:t>(44)</a:t>
            </a:r>
            <a:endParaRPr lang="hu-HU" sz="2800" dirty="0" smtClean="0"/>
          </a:p>
          <a:p>
            <a:r>
              <a:rPr lang="en-GB" sz="2800" dirty="0" smtClean="0"/>
              <a:t>relationship</a:t>
            </a:r>
            <a:r>
              <a:rPr lang="hu-HU" sz="2800" dirty="0" smtClean="0"/>
              <a:t>: </a:t>
            </a:r>
            <a:r>
              <a:rPr lang="en-GB" sz="2800" dirty="0" smtClean="0"/>
              <a:t>familiarity </a:t>
            </a:r>
            <a:r>
              <a:rPr lang="hu-HU" sz="2800" dirty="0" smtClean="0"/>
              <a:t>&amp; </a:t>
            </a:r>
            <a:r>
              <a:rPr lang="en-GB" sz="2800" dirty="0" smtClean="0"/>
              <a:t>intimacy </a:t>
            </a:r>
            <a:r>
              <a:rPr lang="en-GB" sz="2800" dirty="0"/>
              <a:t>(34</a:t>
            </a:r>
            <a:r>
              <a:rPr lang="en-GB" sz="2800" dirty="0" smtClean="0"/>
              <a:t>) </a:t>
            </a:r>
            <a:endParaRPr lang="hu-HU" sz="2800" dirty="0" smtClean="0"/>
          </a:p>
          <a:p>
            <a:r>
              <a:rPr lang="en-GB" sz="2800" dirty="0" smtClean="0"/>
              <a:t>background knowledge</a:t>
            </a:r>
            <a:endParaRPr lang="hu-HU" sz="2800" dirty="0" smtClean="0"/>
          </a:p>
          <a:p>
            <a:pPr lvl="1"/>
            <a:r>
              <a:rPr lang="en-GB" sz="2400" i="1" dirty="0" smtClean="0"/>
              <a:t>“I </a:t>
            </a:r>
            <a:r>
              <a:rPr lang="en-GB" sz="2400" i="1" dirty="0"/>
              <a:t>usually send gifs to those ones who do know the meaning of that particular gif, thus, besides the impact, the partner possessing some sort of background knowledge, the gif will have an extra effect on them</a:t>
            </a:r>
            <a:r>
              <a:rPr lang="en-GB" sz="2400" i="1" dirty="0" smtClean="0"/>
              <a:t>”</a:t>
            </a:r>
            <a:endParaRPr lang="hu-HU" sz="2400" i="1" dirty="0" smtClean="0"/>
          </a:p>
          <a:p>
            <a:pPr lvl="1"/>
            <a:r>
              <a:rPr lang="en-GB" sz="2400" i="1" dirty="0" smtClean="0"/>
              <a:t>“</a:t>
            </a:r>
            <a:r>
              <a:rPr lang="en-GB" sz="2400" i="1" dirty="0"/>
              <a:t>I don’t send them to a digital illiterate, as they won’t have a hint of what I want to mean by this</a:t>
            </a:r>
            <a:r>
              <a:rPr lang="en-GB" sz="2400" i="1" dirty="0" smtClean="0"/>
              <a:t>”</a:t>
            </a:r>
            <a:endParaRPr lang="hu-HU" sz="2400" i="1" dirty="0" smtClean="0"/>
          </a:p>
        </p:txBody>
      </p:sp>
    </p:spTree>
    <p:extLst>
      <p:ext uri="{BB962C8B-B14F-4D97-AF65-F5344CB8AC3E}">
        <p14:creationId xmlns:p14="http://schemas.microsoft.com/office/powerpoint/2010/main" val="4723529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994122"/>
          </a:xfrm>
        </p:spPr>
        <p:txBody>
          <a:bodyPr/>
          <a:lstStyle/>
          <a:p>
            <a:r>
              <a:rPr lang="hu-HU" dirty="0" smtClean="0"/>
              <a:t>I</a:t>
            </a:r>
            <a:r>
              <a:rPr lang="en-GB" dirty="0" err="1" smtClean="0"/>
              <a:t>mportant</a:t>
            </a:r>
            <a:r>
              <a:rPr lang="en-GB" dirty="0" smtClean="0"/>
              <a:t> </a:t>
            </a:r>
            <a:r>
              <a:rPr lang="en-GB" dirty="0"/>
              <a:t>actors </a:t>
            </a:r>
            <a:endParaRPr lang="hu-HU" dirty="0"/>
          </a:p>
        </p:txBody>
      </p:sp>
      <p:sp>
        <p:nvSpPr>
          <p:cNvPr id="3" name="Tartalom helye 2"/>
          <p:cNvSpPr>
            <a:spLocks noGrp="1"/>
          </p:cNvSpPr>
          <p:nvPr>
            <p:ph idx="1"/>
          </p:nvPr>
        </p:nvSpPr>
        <p:spPr>
          <a:xfrm>
            <a:off x="251520" y="1196752"/>
            <a:ext cx="8435280" cy="4929411"/>
          </a:xfrm>
        </p:spPr>
        <p:txBody>
          <a:bodyPr/>
          <a:lstStyle/>
          <a:p>
            <a:r>
              <a:rPr lang="en-GB" dirty="0" smtClean="0"/>
              <a:t>characters </a:t>
            </a:r>
            <a:r>
              <a:rPr lang="en-GB" dirty="0"/>
              <a:t>of films or series (75</a:t>
            </a:r>
            <a:r>
              <a:rPr lang="en-GB" dirty="0" smtClean="0"/>
              <a:t>)</a:t>
            </a:r>
            <a:endParaRPr lang="hu-HU" dirty="0" smtClean="0"/>
          </a:p>
          <a:p>
            <a:r>
              <a:rPr lang="en-GB" dirty="0" smtClean="0"/>
              <a:t>public </a:t>
            </a:r>
            <a:r>
              <a:rPr lang="en-GB" dirty="0"/>
              <a:t>celebrities, politicians (61</a:t>
            </a:r>
            <a:r>
              <a:rPr lang="en-GB" dirty="0" smtClean="0"/>
              <a:t>)</a:t>
            </a:r>
            <a:endParaRPr lang="hu-HU" dirty="0" smtClean="0"/>
          </a:p>
          <a:p>
            <a:r>
              <a:rPr lang="en-GB" dirty="0" smtClean="0"/>
              <a:t>unknown </a:t>
            </a:r>
            <a:r>
              <a:rPr lang="en-GB" dirty="0"/>
              <a:t>people (49</a:t>
            </a:r>
            <a:r>
              <a:rPr lang="en-GB" dirty="0" smtClean="0"/>
              <a:t>)</a:t>
            </a:r>
            <a:endParaRPr lang="hu-HU" dirty="0" smtClean="0"/>
          </a:p>
          <a:p>
            <a:r>
              <a:rPr lang="en-GB" dirty="0" smtClean="0"/>
              <a:t>sportspeople </a:t>
            </a:r>
            <a:r>
              <a:rPr lang="en-GB" dirty="0"/>
              <a:t>(20</a:t>
            </a:r>
            <a:r>
              <a:rPr lang="en-GB" dirty="0" smtClean="0"/>
              <a:t>)</a:t>
            </a:r>
            <a:endParaRPr lang="hu-HU" dirty="0" smtClean="0"/>
          </a:p>
          <a:p>
            <a:r>
              <a:rPr lang="hu-HU" dirty="0" err="1" smtClean="0"/>
              <a:t>e.g</a:t>
            </a:r>
            <a:r>
              <a:rPr lang="hu-HU" dirty="0" smtClean="0"/>
              <a:t>. </a:t>
            </a:r>
            <a:r>
              <a:rPr lang="en-GB" sz="2800" dirty="0" smtClean="0"/>
              <a:t>Chuck Norris,</a:t>
            </a:r>
            <a:r>
              <a:rPr lang="hu-HU" sz="2800" dirty="0"/>
              <a:t> </a:t>
            </a:r>
            <a:r>
              <a:rPr lang="en-GB" sz="2800" dirty="0" smtClean="0"/>
              <a:t>Doctor </a:t>
            </a:r>
            <a:r>
              <a:rPr lang="en-GB" sz="2800" dirty="0"/>
              <a:t>Who, </a:t>
            </a:r>
            <a:r>
              <a:rPr lang="en-GB" sz="2800" dirty="0" smtClean="0"/>
              <a:t>Garfield, </a:t>
            </a:r>
            <a:r>
              <a:rPr lang="hu-HU" sz="2800" dirty="0" smtClean="0"/>
              <a:t/>
            </a:r>
            <a:br>
              <a:rPr lang="hu-HU" sz="2800" dirty="0" smtClean="0"/>
            </a:br>
            <a:r>
              <a:rPr lang="en-GB" sz="2800" dirty="0" smtClean="0"/>
              <a:t>Spiderman</a:t>
            </a:r>
            <a:r>
              <a:rPr lang="en-GB" sz="2800" dirty="0"/>
              <a:t>, </a:t>
            </a:r>
            <a:r>
              <a:rPr lang="hu-HU" sz="2800" dirty="0"/>
              <a:t/>
            </a:r>
            <a:br>
              <a:rPr lang="hu-HU" sz="2800" dirty="0"/>
            </a:br>
            <a:r>
              <a:rPr lang="en-GB" sz="2800" dirty="0" smtClean="0"/>
              <a:t>The</a:t>
            </a:r>
            <a:r>
              <a:rPr lang="hu-HU" sz="2800" dirty="0" smtClean="0"/>
              <a:t> </a:t>
            </a:r>
            <a:r>
              <a:rPr lang="en-GB" sz="2800" dirty="0" smtClean="0"/>
              <a:t>Lord </a:t>
            </a:r>
            <a:r>
              <a:rPr lang="en-GB" sz="2800" dirty="0"/>
              <a:t>of the </a:t>
            </a:r>
            <a:r>
              <a:rPr lang="en-GB" sz="2800" dirty="0" smtClean="0"/>
              <a:t>Rings</a:t>
            </a:r>
            <a:r>
              <a:rPr lang="hu-HU" sz="2800" dirty="0" smtClean="0"/>
              <a:t>,</a:t>
            </a:r>
            <a:br>
              <a:rPr lang="hu-HU" sz="2800" dirty="0" smtClean="0"/>
            </a:br>
            <a:r>
              <a:rPr lang="en-GB" sz="2800" dirty="0" smtClean="0"/>
              <a:t>Game </a:t>
            </a:r>
            <a:r>
              <a:rPr lang="en-GB" sz="2800" dirty="0"/>
              <a:t>of </a:t>
            </a:r>
            <a:r>
              <a:rPr lang="en-GB" sz="2800" dirty="0" smtClean="0"/>
              <a:t>Thrones </a:t>
            </a:r>
            <a:endParaRPr lang="hu-HU" sz="2800" dirty="0" smtClean="0"/>
          </a:p>
          <a:p>
            <a:endParaRPr lang="hu-HU" dirty="0"/>
          </a:p>
        </p:txBody>
      </p:sp>
      <p:pic>
        <p:nvPicPr>
          <p:cNvPr id="4098" name="Picture 2" descr="C:\Users\Veszelszkiné\Documents\VL5_gameofthrones_kit.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09780" y="4320480"/>
            <a:ext cx="4563886" cy="256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3293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Texts</a:t>
            </a:r>
            <a:endParaRPr lang="hu-HU" dirty="0"/>
          </a:p>
        </p:txBody>
      </p:sp>
      <p:sp>
        <p:nvSpPr>
          <p:cNvPr id="3" name="Tartalom helye 2"/>
          <p:cNvSpPr>
            <a:spLocks noGrp="1"/>
          </p:cNvSpPr>
          <p:nvPr>
            <p:ph idx="1"/>
          </p:nvPr>
        </p:nvSpPr>
        <p:spPr>
          <a:xfrm>
            <a:off x="179512" y="1268760"/>
            <a:ext cx="8507288" cy="4857403"/>
          </a:xfrm>
        </p:spPr>
        <p:txBody>
          <a:bodyPr/>
          <a:lstStyle/>
          <a:p>
            <a:r>
              <a:rPr lang="en-GB" dirty="0" smtClean="0"/>
              <a:t>Cool </a:t>
            </a:r>
            <a:r>
              <a:rPr lang="en-GB" dirty="0"/>
              <a:t>story bro </a:t>
            </a:r>
            <a:r>
              <a:rPr lang="en-GB" dirty="0" smtClean="0"/>
              <a:t>gif</a:t>
            </a:r>
            <a:endParaRPr lang="hu-HU" dirty="0" smtClean="0"/>
          </a:p>
          <a:p>
            <a:r>
              <a:rPr lang="en-GB" dirty="0" smtClean="0"/>
              <a:t>Oh </a:t>
            </a:r>
            <a:r>
              <a:rPr lang="en-GB" dirty="0"/>
              <a:t>my God </a:t>
            </a:r>
            <a:endParaRPr lang="hu-HU" dirty="0" smtClean="0"/>
          </a:p>
          <a:p>
            <a:r>
              <a:rPr lang="en-GB" dirty="0" smtClean="0"/>
              <a:t>Look </a:t>
            </a:r>
            <a:r>
              <a:rPr lang="en-GB" dirty="0"/>
              <a:t>at all the fucks </a:t>
            </a:r>
            <a:r>
              <a:rPr lang="hu-HU" dirty="0" smtClean="0"/>
              <a:t/>
            </a:r>
            <a:br>
              <a:rPr lang="hu-HU" dirty="0" smtClean="0"/>
            </a:br>
            <a:r>
              <a:rPr lang="en-GB" dirty="0" smtClean="0"/>
              <a:t>I give</a:t>
            </a:r>
            <a:endParaRPr lang="hu-HU" dirty="0" smtClean="0"/>
          </a:p>
          <a:p>
            <a:r>
              <a:rPr lang="en-GB" dirty="0" smtClean="0"/>
              <a:t>Fuck yes</a:t>
            </a:r>
            <a:endParaRPr lang="hu-HU" dirty="0" smtClean="0"/>
          </a:p>
          <a:p>
            <a:r>
              <a:rPr lang="en-GB" dirty="0" smtClean="0"/>
              <a:t>I </a:t>
            </a:r>
            <a:r>
              <a:rPr lang="en-GB" dirty="0"/>
              <a:t>don’t believe </a:t>
            </a:r>
            <a:r>
              <a:rPr lang="en-GB" dirty="0" smtClean="0"/>
              <a:t>you</a:t>
            </a:r>
            <a:endParaRPr lang="hu-HU" dirty="0" smtClean="0"/>
          </a:p>
          <a:p>
            <a:r>
              <a:rPr lang="en-GB" dirty="0" smtClean="0"/>
              <a:t>I'm </a:t>
            </a:r>
            <a:r>
              <a:rPr lang="en-GB" dirty="0"/>
              <a:t>drunk and </a:t>
            </a:r>
            <a:r>
              <a:rPr lang="hu-HU" dirty="0" smtClean="0"/>
              <a:t/>
            </a:r>
            <a:br>
              <a:rPr lang="hu-HU" dirty="0" smtClean="0"/>
            </a:br>
            <a:r>
              <a:rPr lang="en-GB" dirty="0" smtClean="0"/>
              <a:t>I </a:t>
            </a:r>
            <a:r>
              <a:rPr lang="en-GB" dirty="0"/>
              <a:t>see my mom is coming </a:t>
            </a:r>
            <a:r>
              <a:rPr lang="hu-HU" dirty="0" smtClean="0"/>
              <a:t/>
            </a:r>
            <a:br>
              <a:rPr lang="hu-HU" dirty="0" smtClean="0"/>
            </a:br>
            <a:r>
              <a:rPr lang="en-GB" dirty="0" smtClean="0"/>
              <a:t>to </a:t>
            </a:r>
            <a:r>
              <a:rPr lang="en-GB" dirty="0"/>
              <a:t>pick me </a:t>
            </a:r>
            <a:r>
              <a:rPr lang="en-GB" dirty="0" smtClean="0"/>
              <a:t>up</a:t>
            </a:r>
            <a:endParaRPr lang="hu-HU" dirty="0" smtClean="0"/>
          </a:p>
          <a:p>
            <a:r>
              <a:rPr lang="en-GB" dirty="0" smtClean="0"/>
              <a:t>facepalm</a:t>
            </a:r>
            <a:endParaRPr lang="hu-HU" dirty="0"/>
          </a:p>
        </p:txBody>
      </p:sp>
      <p:pic>
        <p:nvPicPr>
          <p:cNvPr id="5122" name="Picture 2" descr="C:\Users\Veszelszkiné\Documents\VL5_omg.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556792"/>
            <a:ext cx="3245345" cy="243400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Veszelszkiné\Documents\VL5_facepalm.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08898" y="4007905"/>
            <a:ext cx="3260575" cy="2445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435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9512" y="274638"/>
            <a:ext cx="8784976" cy="1143000"/>
          </a:xfrm>
        </p:spPr>
        <p:txBody>
          <a:bodyPr/>
          <a:lstStyle/>
          <a:p>
            <a:r>
              <a:rPr lang="en-GB" sz="4000" dirty="0"/>
              <a:t>4.3. Occurrence of </a:t>
            </a:r>
            <a:r>
              <a:rPr lang="en-GB" sz="4000" dirty="0" smtClean="0"/>
              <a:t>reaction-gifs</a:t>
            </a:r>
            <a:endParaRPr lang="hu-HU" sz="4000" dirty="0"/>
          </a:p>
        </p:txBody>
      </p:sp>
      <p:sp>
        <p:nvSpPr>
          <p:cNvPr id="3" name="Tartalom helye 2"/>
          <p:cNvSpPr>
            <a:spLocks noGrp="1"/>
          </p:cNvSpPr>
          <p:nvPr>
            <p:ph idx="1"/>
          </p:nvPr>
        </p:nvSpPr>
        <p:spPr>
          <a:xfrm>
            <a:off x="457200" y="1340768"/>
            <a:ext cx="8229600" cy="5112568"/>
          </a:xfrm>
        </p:spPr>
        <p:txBody>
          <a:bodyPr/>
          <a:lstStyle/>
          <a:p>
            <a:r>
              <a:rPr lang="hu-HU" b="1" dirty="0" err="1" smtClean="0"/>
              <a:t>using</a:t>
            </a:r>
            <a:r>
              <a:rPr lang="hu-HU" dirty="0" smtClean="0"/>
              <a:t>: </a:t>
            </a:r>
            <a:r>
              <a:rPr lang="en-GB" dirty="0" smtClean="0"/>
              <a:t>Facebook </a:t>
            </a:r>
            <a:r>
              <a:rPr lang="en-GB" dirty="0"/>
              <a:t>(</a:t>
            </a:r>
            <a:r>
              <a:rPr lang="en-GB" dirty="0" smtClean="0"/>
              <a:t>57), anonymous </a:t>
            </a:r>
            <a:r>
              <a:rPr lang="en-GB" dirty="0" err="1"/>
              <a:t>imageboards</a:t>
            </a:r>
            <a:r>
              <a:rPr lang="en-GB" dirty="0"/>
              <a:t>, Tumblr, </a:t>
            </a:r>
            <a:r>
              <a:rPr lang="en-GB" dirty="0" err="1"/>
              <a:t>Viber</a:t>
            </a:r>
            <a:r>
              <a:rPr lang="en-GB" dirty="0"/>
              <a:t>, </a:t>
            </a:r>
            <a:r>
              <a:rPr lang="en-GB" dirty="0" err="1"/>
              <a:t>Plurk</a:t>
            </a:r>
            <a:r>
              <a:rPr lang="en-GB" dirty="0"/>
              <a:t>, </a:t>
            </a:r>
            <a:r>
              <a:rPr lang="en-GB" dirty="0" err="1"/>
              <a:t>Reddit</a:t>
            </a:r>
            <a:r>
              <a:rPr lang="en-GB" dirty="0"/>
              <a:t>, </a:t>
            </a:r>
            <a:r>
              <a:rPr lang="en-GB" dirty="0" smtClean="0"/>
              <a:t>forums</a:t>
            </a:r>
            <a:r>
              <a:rPr lang="hu-HU" dirty="0" smtClean="0"/>
              <a:t>, </a:t>
            </a:r>
            <a:r>
              <a:rPr lang="en-GB" dirty="0" smtClean="0"/>
              <a:t>funny </a:t>
            </a:r>
            <a:r>
              <a:rPr lang="en-GB" dirty="0"/>
              <a:t>websites (9gag, </a:t>
            </a:r>
            <a:r>
              <a:rPr lang="en-GB" dirty="0" err="1" smtClean="0"/>
              <a:t>Hugelol</a:t>
            </a:r>
            <a:r>
              <a:rPr lang="en-GB" dirty="0" smtClean="0"/>
              <a:t>)</a:t>
            </a:r>
            <a:r>
              <a:rPr lang="hu-HU" dirty="0" smtClean="0"/>
              <a:t>, </a:t>
            </a:r>
            <a:r>
              <a:rPr lang="en-GB" dirty="0" smtClean="0"/>
              <a:t>presentations</a:t>
            </a:r>
            <a:endParaRPr lang="hu-HU" dirty="0" smtClean="0"/>
          </a:p>
          <a:p>
            <a:r>
              <a:rPr lang="hu-HU" b="1" dirty="0" err="1" smtClean="0"/>
              <a:t>finding</a:t>
            </a:r>
            <a:r>
              <a:rPr lang="hu-HU" dirty="0" smtClean="0"/>
              <a:t>: </a:t>
            </a:r>
            <a:r>
              <a:rPr lang="en-GB" dirty="0" smtClean="0"/>
              <a:t>Google </a:t>
            </a:r>
            <a:r>
              <a:rPr lang="en-GB" dirty="0"/>
              <a:t>search (49), </a:t>
            </a:r>
            <a:r>
              <a:rPr lang="hu-HU" dirty="0" smtClean="0"/>
              <a:t/>
            </a:r>
            <a:br>
              <a:rPr lang="hu-HU" dirty="0" smtClean="0"/>
            </a:br>
            <a:r>
              <a:rPr lang="en-GB" dirty="0" smtClean="0"/>
              <a:t>gif-collecting </a:t>
            </a:r>
            <a:r>
              <a:rPr lang="en-GB" dirty="0"/>
              <a:t>websites (28), Facebook (25), 9gag (24), </a:t>
            </a:r>
            <a:r>
              <a:rPr lang="hu-HU" dirty="0" smtClean="0"/>
              <a:t/>
            </a:r>
            <a:br>
              <a:rPr lang="hu-HU" dirty="0" smtClean="0"/>
            </a:br>
            <a:r>
              <a:rPr lang="en-GB" dirty="0" smtClean="0"/>
              <a:t>Tumblr </a:t>
            </a:r>
            <a:r>
              <a:rPr lang="en-GB" dirty="0"/>
              <a:t>(</a:t>
            </a:r>
            <a:r>
              <a:rPr lang="en-GB" dirty="0" smtClean="0"/>
              <a:t>20)</a:t>
            </a:r>
            <a:r>
              <a:rPr lang="hu-HU" dirty="0" smtClean="0"/>
              <a:t>, </a:t>
            </a:r>
            <a:r>
              <a:rPr lang="en-GB" dirty="0" err="1" smtClean="0"/>
              <a:t>Reddit</a:t>
            </a:r>
            <a:r>
              <a:rPr lang="en-GB" dirty="0"/>
              <a:t>, 4chance, anonymous </a:t>
            </a:r>
            <a:r>
              <a:rPr lang="en-GB" dirty="0" err="1"/>
              <a:t>imageboards</a:t>
            </a:r>
            <a:r>
              <a:rPr lang="en-GB" dirty="0"/>
              <a:t>, </a:t>
            </a:r>
            <a:r>
              <a:rPr lang="hu-HU" dirty="0" smtClean="0"/>
              <a:t/>
            </a:r>
            <a:br>
              <a:rPr lang="hu-HU" dirty="0" smtClean="0"/>
            </a:br>
            <a:r>
              <a:rPr lang="en-GB" dirty="0" smtClean="0"/>
              <a:t>by accident</a:t>
            </a:r>
            <a:endParaRPr lang="hu-HU" dirty="0" smtClean="0"/>
          </a:p>
          <a:p>
            <a:endParaRPr lang="hu-HU" dirty="0"/>
          </a:p>
        </p:txBody>
      </p:sp>
    </p:spTree>
    <p:extLst>
      <p:ext uri="{BB962C8B-B14F-4D97-AF65-F5344CB8AC3E}">
        <p14:creationId xmlns:p14="http://schemas.microsoft.com/office/powerpoint/2010/main" val="7104554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Occurence</a:t>
            </a:r>
            <a:endParaRPr lang="hu-HU" dirty="0"/>
          </a:p>
        </p:txBody>
      </p:sp>
      <p:sp>
        <p:nvSpPr>
          <p:cNvPr id="3" name="Tartalom helye 2"/>
          <p:cNvSpPr>
            <a:spLocks noGrp="1"/>
          </p:cNvSpPr>
          <p:nvPr>
            <p:ph idx="1"/>
          </p:nvPr>
        </p:nvSpPr>
        <p:spPr>
          <a:xfrm>
            <a:off x="0" y="1600200"/>
            <a:ext cx="9144000" cy="4525963"/>
          </a:xfrm>
        </p:spPr>
        <p:txBody>
          <a:bodyPr/>
          <a:lstStyle/>
          <a:p>
            <a:r>
              <a:rPr lang="hu-HU" dirty="0" smtClean="0"/>
              <a:t>g</a:t>
            </a:r>
            <a:r>
              <a:rPr lang="en-GB" dirty="0" smtClean="0"/>
              <a:t>if-theatre</a:t>
            </a:r>
            <a:endParaRPr lang="hu-HU" dirty="0"/>
          </a:p>
          <a:p>
            <a:pPr lvl="1"/>
            <a:r>
              <a:rPr lang="en-GB" dirty="0" smtClean="0"/>
              <a:t>Hungarian </a:t>
            </a:r>
            <a:r>
              <a:rPr lang="hu-HU" dirty="0" smtClean="0"/>
              <a:t/>
            </a:r>
            <a:br>
              <a:rPr lang="hu-HU" dirty="0" smtClean="0"/>
            </a:br>
            <a:r>
              <a:rPr lang="en-GB" dirty="0" err="1" smtClean="0"/>
              <a:t>József</a:t>
            </a:r>
            <a:r>
              <a:rPr lang="en-GB" dirty="0" smtClean="0"/>
              <a:t> </a:t>
            </a:r>
            <a:r>
              <a:rPr lang="en-GB" dirty="0" err="1"/>
              <a:t>Katona</a:t>
            </a:r>
            <a:r>
              <a:rPr lang="en-GB" dirty="0"/>
              <a:t> </a:t>
            </a:r>
            <a:r>
              <a:rPr lang="en-GB" dirty="0" smtClean="0"/>
              <a:t>Theatre</a:t>
            </a:r>
            <a:r>
              <a:rPr lang="hu-HU" dirty="0" smtClean="0"/>
              <a:t>, </a:t>
            </a:r>
            <a:br>
              <a:rPr lang="hu-HU" dirty="0" smtClean="0"/>
            </a:br>
            <a:r>
              <a:rPr lang="en-GB" dirty="0" smtClean="0"/>
              <a:t>Budapest </a:t>
            </a:r>
            <a:endParaRPr lang="hu-HU" dirty="0" smtClean="0"/>
          </a:p>
          <a:p>
            <a:pPr lvl="1"/>
            <a:r>
              <a:rPr lang="en-GB" dirty="0" smtClean="0"/>
              <a:t>“</a:t>
            </a:r>
            <a:r>
              <a:rPr lang="en-GB" dirty="0"/>
              <a:t>we express your emotions</a:t>
            </a:r>
            <a:r>
              <a:rPr lang="en-GB" dirty="0" smtClean="0"/>
              <a:t>”</a:t>
            </a:r>
            <a:endParaRPr lang="hu-HU" dirty="0" smtClean="0"/>
          </a:p>
          <a:p>
            <a:pPr lvl="1"/>
            <a:r>
              <a:rPr lang="hu-HU" dirty="0" smtClean="0"/>
              <a:t>http</a:t>
            </a:r>
            <a:r>
              <a:rPr lang="hu-HU" dirty="0"/>
              <a:t>://www.gifszinhaz.hu/</a:t>
            </a:r>
          </a:p>
          <a:p>
            <a:r>
              <a:rPr lang="en-GB" dirty="0" smtClean="0"/>
              <a:t>funny</a:t>
            </a:r>
            <a:r>
              <a:rPr lang="en-GB" dirty="0"/>
              <a:t>, like-collector </a:t>
            </a:r>
            <a:r>
              <a:rPr lang="en-GB" dirty="0" smtClean="0"/>
              <a:t>website</a:t>
            </a:r>
            <a:r>
              <a:rPr lang="hu-HU" dirty="0" smtClean="0"/>
              <a:t>s</a:t>
            </a:r>
          </a:p>
          <a:p>
            <a:pPr lvl="1"/>
            <a:r>
              <a:rPr lang="en-GB" dirty="0" smtClean="0"/>
              <a:t>24 </a:t>
            </a:r>
            <a:r>
              <a:rPr lang="en-GB" dirty="0"/>
              <a:t>Things Single People Are Tired Of </a:t>
            </a:r>
            <a:r>
              <a:rPr lang="en-GB" dirty="0" smtClean="0"/>
              <a:t>Hearing</a:t>
            </a:r>
            <a:r>
              <a:rPr lang="hu-HU" dirty="0" smtClean="0"/>
              <a:t/>
            </a:r>
            <a:br>
              <a:rPr lang="hu-HU" dirty="0" smtClean="0"/>
            </a:br>
            <a:r>
              <a:rPr lang="hu-HU" sz="2000" dirty="0" smtClean="0"/>
              <a:t>http</a:t>
            </a:r>
            <a:r>
              <a:rPr lang="hu-HU" sz="2000" dirty="0"/>
              <a:t>://www.buzzfeed.com/ashleyperez/24-things-single-people-are-tired-of-hearing</a:t>
            </a:r>
          </a:p>
          <a:p>
            <a:endParaRPr lang="hu-HU" dirty="0"/>
          </a:p>
        </p:txBody>
      </p:sp>
      <p:pic>
        <p:nvPicPr>
          <p:cNvPr id="4098" name="Picture 2" descr="C:\Users\Veszelszkiné\Documents\VL5_gifszinhaz.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124744"/>
            <a:ext cx="2494012" cy="2494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2538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Occurence</a:t>
            </a:r>
            <a:endParaRPr lang="hu-HU" dirty="0"/>
          </a:p>
        </p:txBody>
      </p:sp>
      <p:sp>
        <p:nvSpPr>
          <p:cNvPr id="3" name="Tartalom helye 2"/>
          <p:cNvSpPr>
            <a:spLocks noGrp="1"/>
          </p:cNvSpPr>
          <p:nvPr>
            <p:ph idx="1"/>
          </p:nvPr>
        </p:nvSpPr>
        <p:spPr/>
        <p:txBody>
          <a:bodyPr/>
          <a:lstStyle/>
          <a:p>
            <a:r>
              <a:rPr lang="en-GB" dirty="0" smtClean="0"/>
              <a:t>on-line </a:t>
            </a:r>
            <a:r>
              <a:rPr lang="en-GB" dirty="0"/>
              <a:t>press products </a:t>
            </a:r>
            <a:endParaRPr lang="hu-HU" dirty="0" smtClean="0"/>
          </a:p>
          <a:p>
            <a:pPr lvl="1"/>
            <a:r>
              <a:rPr lang="en-GB" dirty="0" smtClean="0"/>
              <a:t>commenting </a:t>
            </a:r>
            <a:r>
              <a:rPr lang="en-GB" dirty="0"/>
              <a:t>the text visually </a:t>
            </a:r>
            <a:endParaRPr lang="hu-HU" dirty="0" smtClean="0"/>
          </a:p>
          <a:p>
            <a:pPr lvl="1"/>
            <a:r>
              <a:rPr lang="en-GB" dirty="0" smtClean="0"/>
              <a:t>fragmenting </a:t>
            </a:r>
            <a:r>
              <a:rPr lang="en-GB" dirty="0"/>
              <a:t>the monotony and statics of verbal unity </a:t>
            </a:r>
            <a:endParaRPr lang="hu-HU" dirty="0" smtClean="0"/>
          </a:p>
          <a:p>
            <a:pPr lvl="1"/>
            <a:r>
              <a:rPr lang="en-GB" dirty="0" smtClean="0"/>
              <a:t>shifting </a:t>
            </a:r>
            <a:r>
              <a:rPr lang="en-GB" dirty="0"/>
              <a:t>from formal articulation and communication to </a:t>
            </a:r>
            <a:r>
              <a:rPr lang="en-GB" dirty="0" smtClean="0"/>
              <a:t>informality</a:t>
            </a:r>
            <a:endParaRPr lang="hu-HU" dirty="0" smtClean="0"/>
          </a:p>
          <a:p>
            <a:pPr lvl="1"/>
            <a:r>
              <a:rPr lang="en-GB" dirty="0" smtClean="0"/>
              <a:t>citizen journalism</a:t>
            </a:r>
            <a:endParaRPr lang="hu-HU" dirty="0" smtClean="0"/>
          </a:p>
          <a:p>
            <a:pPr lvl="1"/>
            <a:r>
              <a:rPr lang="en-GB" dirty="0" smtClean="0"/>
              <a:t>infotainment</a:t>
            </a:r>
            <a:endParaRPr lang="hu-HU" dirty="0" smtClean="0"/>
          </a:p>
          <a:p>
            <a:pPr marL="0" indent="0">
              <a:buNone/>
            </a:pPr>
            <a:endParaRPr lang="hu-HU" dirty="0"/>
          </a:p>
        </p:txBody>
      </p:sp>
    </p:spTree>
    <p:extLst>
      <p:ext uri="{BB962C8B-B14F-4D97-AF65-F5344CB8AC3E}">
        <p14:creationId xmlns:p14="http://schemas.microsoft.com/office/powerpoint/2010/main" val="22991348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Occurence</a:t>
            </a:r>
            <a:r>
              <a:rPr lang="hu-HU" dirty="0" smtClean="0"/>
              <a:t> </a:t>
            </a:r>
            <a:r>
              <a:rPr lang="hu-HU" dirty="0" err="1" smtClean="0"/>
              <a:t>in</a:t>
            </a:r>
            <a:r>
              <a:rPr lang="hu-HU" dirty="0" smtClean="0"/>
              <a:t> online </a:t>
            </a:r>
            <a:r>
              <a:rPr lang="hu-HU" dirty="0" err="1" smtClean="0"/>
              <a:t>press</a:t>
            </a:r>
            <a:endParaRPr lang="hu-HU" dirty="0"/>
          </a:p>
        </p:txBody>
      </p:sp>
      <p:sp>
        <p:nvSpPr>
          <p:cNvPr id="3" name="Tartalom helye 2"/>
          <p:cNvSpPr>
            <a:spLocks noGrp="1"/>
          </p:cNvSpPr>
          <p:nvPr>
            <p:ph idx="1"/>
          </p:nvPr>
        </p:nvSpPr>
        <p:spPr>
          <a:xfrm>
            <a:off x="179512" y="1196752"/>
            <a:ext cx="8964488" cy="4929411"/>
          </a:xfrm>
        </p:spPr>
        <p:txBody>
          <a:bodyPr/>
          <a:lstStyle/>
          <a:p>
            <a:r>
              <a:rPr lang="en-GB" dirty="0"/>
              <a:t>respondents</a:t>
            </a:r>
            <a:r>
              <a:rPr lang="hu-HU" dirty="0"/>
              <a:t>: </a:t>
            </a:r>
            <a:r>
              <a:rPr lang="en-GB" dirty="0"/>
              <a:t> </a:t>
            </a:r>
            <a:endParaRPr lang="hu-HU" dirty="0" smtClean="0"/>
          </a:p>
          <a:p>
            <a:pPr lvl="1"/>
            <a:r>
              <a:rPr lang="en-GB" dirty="0" smtClean="0"/>
              <a:t>funny </a:t>
            </a:r>
            <a:r>
              <a:rPr lang="en-GB" dirty="0"/>
              <a:t>and smart </a:t>
            </a:r>
            <a:endParaRPr lang="hu-HU" dirty="0" smtClean="0"/>
          </a:p>
          <a:p>
            <a:pPr lvl="2"/>
            <a:r>
              <a:rPr lang="en-GB" dirty="0" smtClean="0"/>
              <a:t>“</a:t>
            </a:r>
            <a:r>
              <a:rPr lang="en-GB" i="1" dirty="0"/>
              <a:t>If it has a special function, it matches the style of the article, reaction-gif might be a good additional element. I like it when the author illustrates the text with gifs, or uses them in an ironic way</a:t>
            </a:r>
            <a:r>
              <a:rPr lang="en-GB" i="1" dirty="0" smtClean="0"/>
              <a:t>.”</a:t>
            </a:r>
            <a:endParaRPr lang="hu-HU" i="1" dirty="0" smtClean="0"/>
          </a:p>
          <a:p>
            <a:pPr lvl="1"/>
            <a:r>
              <a:rPr lang="en-GB" dirty="0" smtClean="0"/>
              <a:t>makes </a:t>
            </a:r>
            <a:r>
              <a:rPr lang="en-GB" dirty="0"/>
              <a:t>the article less </a:t>
            </a:r>
            <a:r>
              <a:rPr lang="en-GB" dirty="0" smtClean="0"/>
              <a:t>serious</a:t>
            </a:r>
            <a:r>
              <a:rPr lang="hu-HU" dirty="0" smtClean="0"/>
              <a:t> </a:t>
            </a:r>
          </a:p>
          <a:p>
            <a:pPr lvl="1"/>
            <a:r>
              <a:rPr lang="en-GB" dirty="0" smtClean="0"/>
              <a:t>overuse</a:t>
            </a:r>
            <a:r>
              <a:rPr lang="hu-HU" dirty="0" smtClean="0"/>
              <a:t>, </a:t>
            </a:r>
            <a:r>
              <a:rPr lang="en-GB" dirty="0" smtClean="0"/>
              <a:t>trivial</a:t>
            </a:r>
            <a:r>
              <a:rPr lang="hu-HU" dirty="0" smtClean="0"/>
              <a:t>, </a:t>
            </a:r>
            <a:r>
              <a:rPr lang="en-GB" dirty="0" smtClean="0"/>
              <a:t>tiresome </a:t>
            </a:r>
            <a:endParaRPr lang="hu-HU" dirty="0" smtClean="0"/>
          </a:p>
          <a:p>
            <a:pPr lvl="2"/>
            <a:r>
              <a:rPr lang="en-GB" sz="2800" dirty="0" smtClean="0"/>
              <a:t>“</a:t>
            </a:r>
            <a:r>
              <a:rPr lang="en-GB" i="1" dirty="0"/>
              <a:t>If used at the good time and good place, </a:t>
            </a:r>
            <a:r>
              <a:rPr lang="hu-HU" i="1" dirty="0" smtClean="0"/>
              <a:t/>
            </a:r>
            <a:br>
              <a:rPr lang="hu-HU" i="1" dirty="0" smtClean="0"/>
            </a:br>
            <a:r>
              <a:rPr lang="en-GB" i="1" dirty="0" smtClean="0"/>
              <a:t>it </a:t>
            </a:r>
            <a:r>
              <a:rPr lang="en-GB" i="1" dirty="0"/>
              <a:t>may be funny, in other way it is tiring</a:t>
            </a:r>
            <a:r>
              <a:rPr lang="en-GB" i="1" dirty="0" smtClean="0"/>
              <a:t>”</a:t>
            </a:r>
            <a:endParaRPr lang="hu-HU" i="1" dirty="0" smtClean="0"/>
          </a:p>
          <a:p>
            <a:pPr lvl="1"/>
            <a:r>
              <a:rPr lang="en-GB" dirty="0" smtClean="0"/>
              <a:t>especially annoying</a:t>
            </a:r>
            <a:endParaRPr lang="hu-HU" dirty="0"/>
          </a:p>
        </p:txBody>
      </p:sp>
    </p:spTree>
    <p:extLst>
      <p:ext uri="{BB962C8B-B14F-4D97-AF65-F5344CB8AC3E}">
        <p14:creationId xmlns:p14="http://schemas.microsoft.com/office/powerpoint/2010/main" val="3169792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74638"/>
            <a:ext cx="9036496" cy="1143000"/>
          </a:xfrm>
        </p:spPr>
        <p:txBody>
          <a:bodyPr/>
          <a:lstStyle/>
          <a:p>
            <a:r>
              <a:rPr lang="en-GB" dirty="0"/>
              <a:t>4.4. Impacts of reaction-gifs on non-digital </a:t>
            </a:r>
            <a:r>
              <a:rPr lang="en-GB" dirty="0" smtClean="0"/>
              <a:t>communication</a:t>
            </a:r>
            <a:endParaRPr lang="hu-HU" dirty="0"/>
          </a:p>
        </p:txBody>
      </p:sp>
      <p:sp>
        <p:nvSpPr>
          <p:cNvPr id="3" name="Tartalom helye 2"/>
          <p:cNvSpPr>
            <a:spLocks noGrp="1"/>
          </p:cNvSpPr>
          <p:nvPr>
            <p:ph idx="1"/>
          </p:nvPr>
        </p:nvSpPr>
        <p:spPr>
          <a:xfrm>
            <a:off x="179512" y="1600200"/>
            <a:ext cx="8964488" cy="4525963"/>
          </a:xfrm>
        </p:spPr>
        <p:txBody>
          <a:bodyPr/>
          <a:lstStyle/>
          <a:p>
            <a:r>
              <a:rPr lang="en-GB" dirty="0" smtClean="0"/>
              <a:t>copied </a:t>
            </a:r>
            <a:r>
              <a:rPr lang="en-GB" dirty="0"/>
              <a:t>the gesture of a reaction-gif </a:t>
            </a:r>
            <a:r>
              <a:rPr lang="hu-HU" dirty="0" smtClean="0"/>
              <a:t/>
            </a:r>
            <a:br>
              <a:rPr lang="hu-HU" dirty="0" smtClean="0"/>
            </a:br>
            <a:r>
              <a:rPr lang="en-GB" dirty="0" smtClean="0"/>
              <a:t>in </a:t>
            </a:r>
            <a:r>
              <a:rPr lang="en-GB" dirty="0"/>
              <a:t>real </a:t>
            </a:r>
            <a:r>
              <a:rPr lang="en-GB" dirty="0" smtClean="0"/>
              <a:t>life</a:t>
            </a:r>
            <a:endParaRPr lang="hu-HU" dirty="0" smtClean="0"/>
          </a:p>
          <a:p>
            <a:r>
              <a:rPr lang="en-GB" dirty="0" smtClean="0"/>
              <a:t>14 </a:t>
            </a:r>
            <a:r>
              <a:rPr lang="en-GB" dirty="0"/>
              <a:t>of 92 respondents </a:t>
            </a:r>
            <a:endParaRPr lang="hu-HU" dirty="0" smtClean="0"/>
          </a:p>
          <a:p>
            <a:pPr lvl="1"/>
            <a:r>
              <a:rPr lang="en-GB" i="1" dirty="0" smtClean="0"/>
              <a:t>“</a:t>
            </a:r>
            <a:r>
              <a:rPr lang="en-GB" i="1" dirty="0"/>
              <a:t>I imitated the gif with hands and mimes</a:t>
            </a:r>
            <a:r>
              <a:rPr lang="en-GB" i="1" dirty="0" smtClean="0"/>
              <a:t>”</a:t>
            </a:r>
            <a:endParaRPr lang="hu-HU" i="1" dirty="0" smtClean="0"/>
          </a:p>
          <a:p>
            <a:pPr lvl="1"/>
            <a:r>
              <a:rPr lang="en-GB" i="1" dirty="0" smtClean="0"/>
              <a:t>“</a:t>
            </a:r>
            <a:r>
              <a:rPr lang="en-GB" i="1" dirty="0"/>
              <a:t>I have the feeling that they sometimes affect my mimics, but it is not conscious, and I don’t know which makes the impact</a:t>
            </a:r>
            <a:r>
              <a:rPr lang="en-GB" i="1" dirty="0" smtClean="0"/>
              <a:t>”</a:t>
            </a:r>
            <a:endParaRPr lang="hu-HU" i="1" dirty="0" smtClean="0"/>
          </a:p>
          <a:p>
            <a:r>
              <a:rPr lang="en-GB" dirty="0" smtClean="0"/>
              <a:t>facepalm</a:t>
            </a:r>
            <a:r>
              <a:rPr lang="en-GB" dirty="0"/>
              <a:t>, </a:t>
            </a:r>
            <a:r>
              <a:rPr lang="en-GB" dirty="0" smtClean="0"/>
              <a:t>sarcastic applause</a:t>
            </a:r>
            <a:r>
              <a:rPr lang="hu-HU" dirty="0" smtClean="0"/>
              <a:t/>
            </a:r>
            <a:br>
              <a:rPr lang="hu-HU" dirty="0" smtClean="0"/>
            </a:br>
            <a:r>
              <a:rPr lang="en-GB" dirty="0" smtClean="0"/>
              <a:t>“</a:t>
            </a:r>
            <a:r>
              <a:rPr lang="en-GB" dirty="0"/>
              <a:t>bravo”, </a:t>
            </a:r>
            <a:r>
              <a:rPr lang="hu-HU" dirty="0" smtClean="0"/>
              <a:t/>
            </a:r>
            <a:br>
              <a:rPr lang="hu-HU" dirty="0" smtClean="0"/>
            </a:br>
            <a:r>
              <a:rPr lang="en-GB" dirty="0" smtClean="0"/>
              <a:t>“</a:t>
            </a:r>
            <a:r>
              <a:rPr lang="en-GB" dirty="0"/>
              <a:t>look at the fuck I give</a:t>
            </a:r>
            <a:r>
              <a:rPr lang="en-GB" dirty="0" smtClean="0"/>
              <a:t>”</a:t>
            </a:r>
            <a:endParaRPr lang="hu-HU" dirty="0"/>
          </a:p>
        </p:txBody>
      </p:sp>
      <p:pic>
        <p:nvPicPr>
          <p:cNvPr id="5122" name="Picture 2" descr="C:\Users\Veszelszkiné\Documents\VL5_lookat.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08044" y="5317430"/>
            <a:ext cx="2635956" cy="1540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356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22313" y="2924944"/>
            <a:ext cx="7772400" cy="2844031"/>
          </a:xfrm>
        </p:spPr>
        <p:txBody>
          <a:bodyPr/>
          <a:lstStyle/>
          <a:p>
            <a:r>
              <a:rPr lang="en-GB" b="0" dirty="0"/>
              <a:t>1. Fundamental assumptions of linguistic research on digital communication </a:t>
            </a:r>
            <a:r>
              <a:rPr lang="hu-HU" dirty="0"/>
              <a:t/>
            </a:r>
            <a:br>
              <a:rPr lang="hu-HU" dirty="0"/>
            </a:br>
            <a:endParaRPr lang="hu-HU" dirty="0"/>
          </a:p>
        </p:txBody>
      </p:sp>
    </p:spTree>
    <p:extLst>
      <p:ext uri="{BB962C8B-B14F-4D97-AF65-F5344CB8AC3E}">
        <p14:creationId xmlns:p14="http://schemas.microsoft.com/office/powerpoint/2010/main" val="31123155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a:t>Impacts of reaction-gifs on non-digital communication</a:t>
            </a:r>
            <a:endParaRPr lang="hu-HU" dirty="0"/>
          </a:p>
        </p:txBody>
      </p:sp>
      <p:sp>
        <p:nvSpPr>
          <p:cNvPr id="3" name="Tartalom helye 2"/>
          <p:cNvSpPr>
            <a:spLocks noGrp="1"/>
          </p:cNvSpPr>
          <p:nvPr>
            <p:ph idx="1"/>
          </p:nvPr>
        </p:nvSpPr>
        <p:spPr>
          <a:xfrm>
            <a:off x="457200" y="1600200"/>
            <a:ext cx="8363272" cy="4525963"/>
          </a:xfrm>
        </p:spPr>
        <p:txBody>
          <a:bodyPr/>
          <a:lstStyle/>
          <a:p>
            <a:r>
              <a:rPr lang="en-GB" dirty="0" smtClean="0"/>
              <a:t>“</a:t>
            </a:r>
            <a:r>
              <a:rPr lang="en-GB" dirty="0"/>
              <a:t>Have you ever used the text of a reaction-gif in oral communication? </a:t>
            </a:r>
            <a:r>
              <a:rPr lang="hu-HU" dirty="0" smtClean="0"/>
              <a:t/>
            </a:r>
            <a:br>
              <a:rPr lang="hu-HU" dirty="0" smtClean="0"/>
            </a:br>
            <a:r>
              <a:rPr lang="en-GB" dirty="0" smtClean="0"/>
              <a:t>If </a:t>
            </a:r>
            <a:r>
              <a:rPr lang="en-GB" dirty="0"/>
              <a:t>yes, which text was it?” </a:t>
            </a:r>
            <a:endParaRPr lang="hu-HU" dirty="0" smtClean="0"/>
          </a:p>
          <a:p>
            <a:r>
              <a:rPr lang="en-GB" sz="2400" dirty="0" smtClean="0"/>
              <a:t>facepalm</a:t>
            </a:r>
            <a:r>
              <a:rPr lang="en-GB" sz="2400" dirty="0"/>
              <a:t>, </a:t>
            </a:r>
            <a:r>
              <a:rPr lang="hu-HU" sz="2400" dirty="0" smtClean="0"/>
              <a:t>I </a:t>
            </a:r>
            <a:r>
              <a:rPr lang="hu-HU" sz="2400" dirty="0" err="1"/>
              <a:t>would</a:t>
            </a:r>
            <a:r>
              <a:rPr lang="hu-HU" sz="2400" dirty="0"/>
              <a:t> </a:t>
            </a:r>
            <a:r>
              <a:rPr lang="hu-HU" sz="2400" dirty="0" err="1"/>
              <a:t>apologize</a:t>
            </a:r>
            <a:r>
              <a:rPr lang="hu-HU" sz="2400" dirty="0"/>
              <a:t>, </a:t>
            </a:r>
            <a:r>
              <a:rPr lang="hu-HU" sz="2400" dirty="0" err="1"/>
              <a:t>but</a:t>
            </a:r>
            <a:r>
              <a:rPr lang="hu-HU" sz="2400" dirty="0"/>
              <a:t> </a:t>
            </a:r>
            <a:r>
              <a:rPr lang="hu-HU" sz="2400" dirty="0" err="1"/>
              <a:t>I</a:t>
            </a:r>
            <a:r>
              <a:rPr lang="hu-HU" sz="2400" dirty="0"/>
              <a:t> </a:t>
            </a:r>
            <a:r>
              <a:rPr lang="hu-HU" sz="2400" dirty="0" err="1"/>
              <a:t>don</a:t>
            </a:r>
            <a:r>
              <a:rPr lang="hu-HU" sz="2400" dirty="0"/>
              <a:t>’t </a:t>
            </a:r>
            <a:r>
              <a:rPr lang="hu-HU" sz="2400" dirty="0" err="1"/>
              <a:t>really</a:t>
            </a:r>
            <a:r>
              <a:rPr lang="hu-HU" sz="2400" dirty="0"/>
              <a:t> </a:t>
            </a:r>
            <a:r>
              <a:rPr lang="hu-HU" sz="2400" dirty="0" err="1"/>
              <a:t>give</a:t>
            </a:r>
            <a:r>
              <a:rPr lang="hu-HU" sz="2400" dirty="0"/>
              <a:t> a…; </a:t>
            </a:r>
            <a:r>
              <a:rPr lang="hu-HU" sz="2400" dirty="0" err="1" smtClean="0"/>
              <a:t>Ain</a:t>
            </a:r>
            <a:r>
              <a:rPr lang="hu-HU" sz="2400" dirty="0" smtClean="0"/>
              <a:t>’t </a:t>
            </a:r>
            <a:r>
              <a:rPr lang="hu-HU" sz="2400" dirty="0" err="1"/>
              <a:t>nobody</a:t>
            </a:r>
            <a:r>
              <a:rPr lang="hu-HU" sz="2400" dirty="0"/>
              <a:t> </a:t>
            </a:r>
            <a:r>
              <a:rPr lang="hu-HU" sz="2400" dirty="0" err="1"/>
              <a:t>got</a:t>
            </a:r>
            <a:r>
              <a:rPr lang="hu-HU" sz="2400" dirty="0"/>
              <a:t> </a:t>
            </a:r>
            <a:r>
              <a:rPr lang="hu-HU" sz="2400" dirty="0" err="1"/>
              <a:t>time</a:t>
            </a:r>
            <a:r>
              <a:rPr lang="hu-HU" sz="2400" dirty="0"/>
              <a:t> </a:t>
            </a:r>
            <a:r>
              <a:rPr lang="hu-HU" sz="2400" dirty="0" err="1"/>
              <a:t>for</a:t>
            </a:r>
            <a:r>
              <a:rPr lang="hu-HU" sz="2400" dirty="0"/>
              <a:t> </a:t>
            </a:r>
            <a:r>
              <a:rPr lang="hu-HU" sz="2400" dirty="0" err="1"/>
              <a:t>that</a:t>
            </a:r>
            <a:r>
              <a:rPr lang="hu-HU" sz="2400" dirty="0"/>
              <a:t> </a:t>
            </a:r>
            <a:r>
              <a:rPr lang="hu-HU" sz="2400" dirty="0" err="1"/>
              <a:t>shit</a:t>
            </a:r>
            <a:r>
              <a:rPr lang="hu-HU" sz="2400" dirty="0"/>
              <a:t>.; I </a:t>
            </a:r>
            <a:r>
              <a:rPr lang="hu-HU" sz="2400" dirty="0" err="1"/>
              <a:t>don</a:t>
            </a:r>
            <a:r>
              <a:rPr lang="hu-HU" sz="2400" dirty="0"/>
              <a:t>’t </a:t>
            </a:r>
            <a:r>
              <a:rPr lang="hu-HU" sz="2400" dirty="0" err="1"/>
              <a:t>believe</a:t>
            </a:r>
            <a:r>
              <a:rPr lang="hu-HU" sz="2400" dirty="0"/>
              <a:t> </a:t>
            </a:r>
            <a:r>
              <a:rPr lang="hu-HU" sz="2400" dirty="0" err="1"/>
              <a:t>you</a:t>
            </a:r>
            <a:r>
              <a:rPr lang="hu-HU" sz="2400" dirty="0"/>
              <a:t>!; </a:t>
            </a:r>
            <a:r>
              <a:rPr lang="hu-HU" sz="2400" dirty="0" err="1"/>
              <a:t>Lol</a:t>
            </a:r>
            <a:r>
              <a:rPr lang="hu-HU" sz="2400" dirty="0"/>
              <a:t>; </a:t>
            </a:r>
            <a:r>
              <a:rPr lang="hu-HU" sz="2400" dirty="0" err="1"/>
              <a:t>Look</a:t>
            </a:r>
            <a:r>
              <a:rPr lang="hu-HU" sz="2400" dirty="0"/>
              <a:t> </a:t>
            </a:r>
            <a:r>
              <a:rPr lang="hu-HU" sz="2400" dirty="0" err="1"/>
              <a:t>at</a:t>
            </a:r>
            <a:r>
              <a:rPr lang="hu-HU" sz="2400" dirty="0"/>
              <a:t> </a:t>
            </a:r>
            <a:r>
              <a:rPr lang="hu-HU" sz="2400" dirty="0" err="1"/>
              <a:t>the</a:t>
            </a:r>
            <a:r>
              <a:rPr lang="hu-HU" sz="2400" dirty="0"/>
              <a:t> </a:t>
            </a:r>
            <a:r>
              <a:rPr lang="hu-HU" sz="2400" dirty="0" err="1"/>
              <a:t>fucks</a:t>
            </a:r>
            <a:r>
              <a:rPr lang="hu-HU" sz="2400" dirty="0"/>
              <a:t> I </a:t>
            </a:r>
            <a:r>
              <a:rPr lang="hu-HU" sz="2400" dirty="0" err="1"/>
              <a:t>give</a:t>
            </a:r>
            <a:r>
              <a:rPr lang="hu-HU" sz="2400" dirty="0"/>
              <a:t>; </a:t>
            </a:r>
            <a:r>
              <a:rPr lang="hu-HU" sz="2400" dirty="0" err="1"/>
              <a:t>Perfection</a:t>
            </a:r>
            <a:r>
              <a:rPr lang="hu-HU" sz="2400" dirty="0"/>
              <a:t>; </a:t>
            </a:r>
            <a:r>
              <a:rPr lang="hu-HU" sz="2400" dirty="0" err="1"/>
              <a:t>Let</a:t>
            </a:r>
            <a:r>
              <a:rPr lang="hu-HU" sz="2400" dirty="0"/>
              <a:t>'s </a:t>
            </a:r>
            <a:r>
              <a:rPr lang="hu-HU" sz="2400" dirty="0" err="1"/>
              <a:t>not</a:t>
            </a:r>
            <a:r>
              <a:rPr lang="hu-HU" sz="2400" dirty="0"/>
              <a:t> play </a:t>
            </a:r>
            <a:r>
              <a:rPr lang="hu-HU" sz="2400" dirty="0" err="1"/>
              <a:t>this</a:t>
            </a:r>
            <a:r>
              <a:rPr lang="hu-HU" sz="2400" dirty="0"/>
              <a:t> game; </a:t>
            </a:r>
            <a:r>
              <a:rPr lang="hu-HU" sz="2400" dirty="0" smtClean="0"/>
              <a:t/>
            </a:r>
            <a:br>
              <a:rPr lang="hu-HU" sz="2400" dirty="0" smtClean="0"/>
            </a:br>
            <a:r>
              <a:rPr lang="hu-HU" sz="2400" dirty="0" err="1" smtClean="0"/>
              <a:t>You</a:t>
            </a:r>
            <a:r>
              <a:rPr lang="hu-HU" sz="2400" dirty="0" smtClean="0"/>
              <a:t> </a:t>
            </a:r>
            <a:r>
              <a:rPr lang="hu-HU" sz="2400" dirty="0" err="1"/>
              <a:t>don</a:t>
            </a:r>
            <a:r>
              <a:rPr lang="hu-HU" sz="2400" dirty="0"/>
              <a:t>'t </a:t>
            </a:r>
            <a:r>
              <a:rPr lang="hu-HU" sz="2400" dirty="0" err="1"/>
              <a:t>say</a:t>
            </a:r>
            <a:r>
              <a:rPr lang="hu-HU" sz="2400" dirty="0"/>
              <a:t>; </a:t>
            </a:r>
            <a:r>
              <a:rPr lang="hu-HU" sz="2400" dirty="0" smtClean="0"/>
              <a:t/>
            </a:r>
            <a:br>
              <a:rPr lang="hu-HU" sz="2400" dirty="0" smtClean="0"/>
            </a:br>
            <a:r>
              <a:rPr lang="hu-HU" sz="2400" dirty="0" err="1" smtClean="0"/>
              <a:t>You</a:t>
            </a:r>
            <a:r>
              <a:rPr lang="hu-HU" sz="2400" dirty="0" smtClean="0"/>
              <a:t>'re </a:t>
            </a:r>
            <a:r>
              <a:rPr lang="hu-HU" sz="2400" dirty="0" err="1"/>
              <a:t>too</a:t>
            </a:r>
            <a:r>
              <a:rPr lang="hu-HU" sz="2400" dirty="0"/>
              <a:t> </a:t>
            </a:r>
            <a:r>
              <a:rPr lang="hu-HU" sz="2400" dirty="0" err="1"/>
              <a:t>precious</a:t>
            </a:r>
            <a:r>
              <a:rPr lang="hu-HU" sz="2400" dirty="0"/>
              <a:t> </a:t>
            </a:r>
            <a:r>
              <a:rPr lang="hu-HU" sz="2400" dirty="0" smtClean="0"/>
              <a:t/>
            </a:r>
            <a:br>
              <a:rPr lang="hu-HU" sz="2400" dirty="0" smtClean="0"/>
            </a:br>
            <a:r>
              <a:rPr lang="hu-HU" sz="2400" dirty="0" err="1" smtClean="0"/>
              <a:t>for</a:t>
            </a:r>
            <a:r>
              <a:rPr lang="hu-HU" sz="2400" dirty="0" smtClean="0"/>
              <a:t> </a:t>
            </a:r>
            <a:r>
              <a:rPr lang="hu-HU" sz="2400" dirty="0" err="1"/>
              <a:t>this</a:t>
            </a:r>
            <a:r>
              <a:rPr lang="hu-HU" sz="2400" dirty="0"/>
              <a:t> </a:t>
            </a:r>
            <a:r>
              <a:rPr lang="hu-HU" sz="2400" dirty="0" err="1" smtClean="0"/>
              <a:t>world</a:t>
            </a:r>
            <a:r>
              <a:rPr lang="hu-HU" sz="2400" dirty="0" smtClean="0"/>
              <a:t>…</a:t>
            </a:r>
          </a:p>
          <a:p>
            <a:endParaRPr lang="hu-HU" dirty="0"/>
          </a:p>
        </p:txBody>
      </p:sp>
      <p:pic>
        <p:nvPicPr>
          <p:cNvPr id="6146" name="Picture 2" descr="C:\Users\Veszelszkiné\Documents\VL5_whatever.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010989" y="4725144"/>
            <a:ext cx="3737475" cy="2100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4532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23528" y="2924944"/>
            <a:ext cx="8820472" cy="2844031"/>
          </a:xfrm>
        </p:spPr>
        <p:txBody>
          <a:bodyPr/>
          <a:lstStyle/>
          <a:p>
            <a:r>
              <a:rPr lang="en-GB" b="0" dirty="0"/>
              <a:t>5. Visuality and </a:t>
            </a:r>
            <a:r>
              <a:rPr lang="en-GB" b="0" dirty="0" smtClean="0"/>
              <a:t>time. </a:t>
            </a:r>
            <a:r>
              <a:rPr lang="hu-HU" b="0" dirty="0" smtClean="0"/>
              <a:t/>
            </a:r>
            <a:br>
              <a:rPr lang="hu-HU" b="0" dirty="0" smtClean="0"/>
            </a:br>
            <a:r>
              <a:rPr lang="hu-HU" b="0" dirty="0"/>
              <a:t/>
            </a:r>
            <a:br>
              <a:rPr lang="hu-HU" b="0" dirty="0"/>
            </a:br>
            <a:r>
              <a:rPr lang="en-GB" b="0" dirty="0" smtClean="0"/>
              <a:t>Emoticons </a:t>
            </a:r>
            <a:r>
              <a:rPr lang="en-GB" b="0" dirty="0"/>
              <a:t>vs. reaction-gifs</a:t>
            </a:r>
            <a:endParaRPr lang="hu-HU" b="0" dirty="0"/>
          </a:p>
        </p:txBody>
      </p:sp>
    </p:spTree>
    <p:extLst>
      <p:ext uri="{BB962C8B-B14F-4D97-AF65-F5344CB8AC3E}">
        <p14:creationId xmlns:p14="http://schemas.microsoft.com/office/powerpoint/2010/main" val="9381145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graphicFrame>
        <p:nvGraphicFramePr>
          <p:cNvPr id="4" name="Tartalom helye 3"/>
          <p:cNvGraphicFramePr>
            <a:graphicFrameLocks noGrp="1"/>
          </p:cNvGraphicFramePr>
          <p:nvPr>
            <p:ph idx="1"/>
            <p:extLst>
              <p:ext uri="{D42A27DB-BD31-4B8C-83A1-F6EECF244321}">
                <p14:modId xmlns:p14="http://schemas.microsoft.com/office/powerpoint/2010/main" val="473564419"/>
              </p:ext>
            </p:extLst>
          </p:nvPr>
        </p:nvGraphicFramePr>
        <p:xfrm>
          <a:off x="-3" y="-1"/>
          <a:ext cx="9144002" cy="7228815"/>
        </p:xfrm>
        <a:graphic>
          <a:graphicData uri="http://schemas.openxmlformats.org/drawingml/2006/table">
            <a:tbl>
              <a:tblPr firstRow="1" firstCol="1" bandRow="1">
                <a:tableStyleId>{5C22544A-7EE6-4342-B048-85BDC9FD1C3A}</a:tableStyleId>
              </a:tblPr>
              <a:tblGrid>
                <a:gridCol w="1523669"/>
                <a:gridCol w="1523669"/>
                <a:gridCol w="1523669"/>
                <a:gridCol w="1523669"/>
                <a:gridCol w="1524663"/>
                <a:gridCol w="1524663"/>
              </a:tblGrid>
              <a:tr h="1210360">
                <a:tc>
                  <a:txBody>
                    <a:bodyPr/>
                    <a:lstStyle/>
                    <a:p>
                      <a:pPr>
                        <a:lnSpc>
                          <a:spcPct val="115000"/>
                        </a:lnSpc>
                        <a:spcAft>
                          <a:spcPts val="0"/>
                        </a:spcAft>
                      </a:pPr>
                      <a:r>
                        <a:rPr lang="en-GB" sz="2000" dirty="0">
                          <a:effectLst/>
                          <a:latin typeface="Verdana" panose="020B0604030504040204" pitchFamily="34" charset="0"/>
                          <a:ea typeface="Verdana" panose="020B0604030504040204" pitchFamily="34" charset="0"/>
                          <a:cs typeface="Verdana" panose="020B0604030504040204" pitchFamily="34" charset="0"/>
                        </a:rPr>
                        <a:t> </a:t>
                      </a:r>
                      <a:endParaRPr lang="hu-HU"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8067" marR="58067" marT="0" marB="0"/>
                </a:tc>
                <a:tc>
                  <a:txBody>
                    <a:bodyPr/>
                    <a:lstStyle/>
                    <a:p>
                      <a:pPr algn="ctr">
                        <a:lnSpc>
                          <a:spcPct val="115000"/>
                        </a:lnSpc>
                        <a:spcAft>
                          <a:spcPts val="0"/>
                        </a:spcAft>
                      </a:pPr>
                      <a:r>
                        <a:rPr lang="en-GB" sz="1800" b="1" dirty="0">
                          <a:effectLst/>
                          <a:latin typeface="Verdana" panose="020B0604030504040204" pitchFamily="34" charset="0"/>
                          <a:ea typeface="Verdana" panose="020B0604030504040204" pitchFamily="34" charset="0"/>
                          <a:cs typeface="Verdana" panose="020B0604030504040204" pitchFamily="34" charset="0"/>
                        </a:rPr>
                        <a:t>Verbal </a:t>
                      </a:r>
                      <a:r>
                        <a:rPr lang="hu-HU" sz="1800" b="1" dirty="0" smtClean="0">
                          <a:effectLst/>
                          <a:latin typeface="Verdana" panose="020B0604030504040204" pitchFamily="34" charset="0"/>
                          <a:ea typeface="Verdana" panose="020B0604030504040204" pitchFamily="34" charset="0"/>
                          <a:cs typeface="Verdana" panose="020B0604030504040204" pitchFamily="34" charset="0"/>
                        </a:rPr>
                        <a:t>(</a:t>
                      </a:r>
                      <a:r>
                        <a:rPr lang="hu-HU" sz="1800" b="1" dirty="0" err="1" smtClean="0">
                          <a:effectLst/>
                          <a:latin typeface="Verdana" panose="020B0604030504040204" pitchFamily="34" charset="0"/>
                          <a:ea typeface="Verdana" panose="020B0604030504040204" pitchFamily="34" charset="0"/>
                          <a:cs typeface="Verdana" panose="020B0604030504040204" pitchFamily="34" charset="0"/>
                        </a:rPr>
                        <a:t>written</a:t>
                      </a:r>
                      <a:r>
                        <a:rPr lang="hu-HU" sz="1800" b="1" dirty="0" smtClean="0">
                          <a:effectLst/>
                          <a:latin typeface="Verdana" panose="020B0604030504040204" pitchFamily="34" charset="0"/>
                          <a:ea typeface="Verdana" panose="020B0604030504040204" pitchFamily="34" charset="0"/>
                          <a:cs typeface="Verdana" panose="020B0604030504040204" pitchFamily="34" charset="0"/>
                        </a:rPr>
                        <a:t>) </a:t>
                      </a:r>
                      <a:r>
                        <a:rPr lang="en-GB" sz="1800" b="1" dirty="0" smtClean="0">
                          <a:effectLst/>
                          <a:latin typeface="Verdana" panose="020B0604030504040204" pitchFamily="34" charset="0"/>
                          <a:ea typeface="Verdana" panose="020B0604030504040204" pitchFamily="34" charset="0"/>
                          <a:cs typeface="Verdana" panose="020B0604030504040204" pitchFamily="34" charset="0"/>
                        </a:rPr>
                        <a:t>communication</a:t>
                      </a:r>
                      <a:endParaRPr lang="hu-HU" sz="18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8067" marR="58067" marT="0" marB="0" anchor="ctr">
                    <a:solidFill>
                      <a:schemeClr val="accent1">
                        <a:lumMod val="50000"/>
                      </a:schemeClr>
                    </a:solidFill>
                  </a:tcPr>
                </a:tc>
                <a:tc>
                  <a:txBody>
                    <a:bodyPr/>
                    <a:lstStyle/>
                    <a:p>
                      <a:pPr algn="ctr">
                        <a:lnSpc>
                          <a:spcPct val="115000"/>
                        </a:lnSpc>
                        <a:spcAft>
                          <a:spcPts val="0"/>
                        </a:spcAft>
                      </a:pPr>
                      <a:r>
                        <a:rPr lang="en-GB" sz="1800" b="1" dirty="0">
                          <a:effectLst/>
                          <a:latin typeface="Verdana" panose="020B0604030504040204" pitchFamily="34" charset="0"/>
                          <a:ea typeface="Verdana" panose="020B0604030504040204" pitchFamily="34" charset="0"/>
                          <a:cs typeface="Verdana" panose="020B0604030504040204" pitchFamily="34" charset="0"/>
                        </a:rPr>
                        <a:t>Verbal smileys, </a:t>
                      </a:r>
                      <a:r>
                        <a:rPr lang="en-GB" sz="1800" b="1" dirty="0" err="1" smtClean="0">
                          <a:effectLst/>
                          <a:latin typeface="Verdana" panose="020B0604030504040204" pitchFamily="34" charset="0"/>
                          <a:ea typeface="Verdana" panose="020B0604030504040204" pitchFamily="34" charset="0"/>
                          <a:cs typeface="Verdana" panose="020B0604030504040204" pitchFamily="34" charset="0"/>
                        </a:rPr>
                        <a:t>inflectives</a:t>
                      </a:r>
                      <a:r>
                        <a:rPr lang="hu-HU" sz="1800" b="1" dirty="0" smtClean="0">
                          <a:effectLst/>
                          <a:latin typeface="Verdana" panose="020B0604030504040204" pitchFamily="34" charset="0"/>
                          <a:ea typeface="Verdana" panose="020B0604030504040204" pitchFamily="34" charset="0"/>
                          <a:cs typeface="Verdana" panose="020B0604030504040204" pitchFamily="34" charset="0"/>
                        </a:rPr>
                        <a:t>,</a:t>
                      </a:r>
                      <a:r>
                        <a:rPr lang="hu-HU" sz="1800" b="1" baseline="0" dirty="0" smtClean="0">
                          <a:effectLst/>
                          <a:latin typeface="Verdana" panose="020B0604030504040204" pitchFamily="34" charset="0"/>
                          <a:ea typeface="Verdana" panose="020B0604030504040204" pitchFamily="34" charset="0"/>
                          <a:cs typeface="Verdana" panose="020B0604030504040204" pitchFamily="34" charset="0"/>
                        </a:rPr>
                        <a:t> </a:t>
                      </a:r>
                      <a:r>
                        <a:rPr lang="en-GB" sz="1800" b="1" dirty="0" smtClean="0">
                          <a:effectLst/>
                          <a:latin typeface="Verdana" panose="020B0604030504040204" pitchFamily="34" charset="0"/>
                          <a:ea typeface="Verdana" panose="020B0604030504040204" pitchFamily="34" charset="0"/>
                          <a:cs typeface="Verdana" panose="020B0604030504040204" pitchFamily="34" charset="0"/>
                        </a:rPr>
                        <a:t>acronyms</a:t>
                      </a:r>
                      <a:endParaRPr lang="hu-HU" sz="18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8067" marR="58067" marT="0" marB="0" anchor="ctr">
                    <a:solidFill>
                      <a:schemeClr val="accent1">
                        <a:lumMod val="50000"/>
                      </a:schemeClr>
                    </a:solidFill>
                  </a:tcPr>
                </a:tc>
                <a:tc>
                  <a:txBody>
                    <a:bodyPr/>
                    <a:lstStyle/>
                    <a:p>
                      <a:pPr algn="ctr">
                        <a:lnSpc>
                          <a:spcPct val="115000"/>
                        </a:lnSpc>
                        <a:spcAft>
                          <a:spcPts val="0"/>
                        </a:spcAft>
                      </a:pPr>
                      <a:r>
                        <a:rPr lang="en-GB" sz="1800" b="1" dirty="0">
                          <a:effectLst/>
                          <a:latin typeface="Verdana" panose="020B0604030504040204" pitchFamily="34" charset="0"/>
                          <a:ea typeface="Verdana" panose="020B0604030504040204" pitchFamily="34" charset="0"/>
                          <a:cs typeface="Verdana" panose="020B0604030504040204" pitchFamily="34" charset="0"/>
                        </a:rPr>
                        <a:t>Static emoticons</a:t>
                      </a:r>
                      <a:endParaRPr lang="hu-HU" sz="18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8067" marR="58067" marT="0" marB="0" anchor="ctr">
                    <a:solidFill>
                      <a:schemeClr val="accent1">
                        <a:lumMod val="50000"/>
                      </a:schemeClr>
                    </a:solidFill>
                  </a:tcPr>
                </a:tc>
                <a:tc>
                  <a:txBody>
                    <a:bodyPr/>
                    <a:lstStyle/>
                    <a:p>
                      <a:pPr algn="ctr">
                        <a:lnSpc>
                          <a:spcPct val="115000"/>
                        </a:lnSpc>
                        <a:spcAft>
                          <a:spcPts val="0"/>
                        </a:spcAft>
                      </a:pPr>
                      <a:r>
                        <a:rPr lang="en-GB" sz="1800" b="1" dirty="0">
                          <a:effectLst/>
                          <a:latin typeface="Verdana" panose="020B0604030504040204" pitchFamily="34" charset="0"/>
                          <a:ea typeface="Verdana" panose="020B0604030504040204" pitchFamily="34" charset="0"/>
                          <a:cs typeface="Verdana" panose="020B0604030504040204" pitchFamily="34" charset="0"/>
                        </a:rPr>
                        <a:t>Dynamic emoticons</a:t>
                      </a:r>
                      <a:endParaRPr lang="hu-HU" sz="18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8067" marR="58067" marT="0" marB="0" anchor="ctr">
                    <a:solidFill>
                      <a:schemeClr val="accent1">
                        <a:lumMod val="50000"/>
                      </a:schemeClr>
                    </a:solidFill>
                  </a:tcPr>
                </a:tc>
                <a:tc>
                  <a:txBody>
                    <a:bodyPr/>
                    <a:lstStyle/>
                    <a:p>
                      <a:pPr algn="ctr">
                        <a:lnSpc>
                          <a:spcPct val="115000"/>
                        </a:lnSpc>
                        <a:spcAft>
                          <a:spcPts val="0"/>
                        </a:spcAft>
                      </a:pPr>
                      <a:r>
                        <a:rPr lang="en-GB" sz="1800" b="1" dirty="0">
                          <a:effectLst/>
                          <a:latin typeface="Verdana" panose="020B0604030504040204" pitchFamily="34" charset="0"/>
                          <a:ea typeface="Verdana" panose="020B0604030504040204" pitchFamily="34" charset="0"/>
                          <a:cs typeface="Verdana" panose="020B0604030504040204" pitchFamily="34" charset="0"/>
                        </a:rPr>
                        <a:t>Reaction-gifs</a:t>
                      </a:r>
                      <a:endParaRPr lang="hu-HU" sz="1800" b="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8067" marR="58067" marT="0" marB="0" anchor="ctr">
                    <a:solidFill>
                      <a:schemeClr val="accent1">
                        <a:lumMod val="50000"/>
                      </a:schemeClr>
                    </a:solidFill>
                  </a:tcPr>
                </a:tc>
              </a:tr>
              <a:tr h="405725">
                <a:tc>
                  <a:txBody>
                    <a:bodyPr/>
                    <a:lstStyle/>
                    <a:p>
                      <a:pPr algn="ctr">
                        <a:lnSpc>
                          <a:spcPct val="115000"/>
                        </a:lnSpc>
                        <a:spcAft>
                          <a:spcPts val="0"/>
                        </a:spcAft>
                      </a:pPr>
                      <a:r>
                        <a:rPr lang="en-GB" sz="1900" dirty="0" smtClean="0">
                          <a:effectLst/>
                          <a:latin typeface="Verdana" panose="020B0604030504040204" pitchFamily="34" charset="0"/>
                          <a:ea typeface="Verdana" panose="020B0604030504040204" pitchFamily="34" charset="0"/>
                          <a:cs typeface="Verdana" panose="020B0604030504040204" pitchFamily="34" charset="0"/>
                        </a:rPr>
                        <a:t>Speed</a:t>
                      </a:r>
                      <a:endParaRPr lang="hu-HU" sz="1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8067" marR="58067" marT="0" marB="0" anchor="ctr">
                    <a:solidFill>
                      <a:schemeClr val="accent1">
                        <a:lumMod val="50000"/>
                      </a:schemeClr>
                    </a:solidFill>
                  </a:tcPr>
                </a:tc>
                <a:tc>
                  <a:txBody>
                    <a:bodyPr/>
                    <a:lstStyle/>
                    <a:p>
                      <a:pPr>
                        <a:lnSpc>
                          <a:spcPct val="115000"/>
                        </a:lnSpc>
                        <a:spcAft>
                          <a:spcPts val="0"/>
                        </a:spcAft>
                      </a:pPr>
                      <a:r>
                        <a:rPr lang="en-GB" sz="2000" dirty="0" smtClean="0">
                          <a:effectLst/>
                          <a:latin typeface="Verdana" panose="020B0604030504040204" pitchFamily="34" charset="0"/>
                          <a:ea typeface="Verdana" panose="020B0604030504040204" pitchFamily="34" charset="0"/>
                          <a:cs typeface="Verdana" panose="020B0604030504040204" pitchFamily="34" charset="0"/>
                        </a:rPr>
                        <a:t>slow</a:t>
                      </a:r>
                      <a:endParaRPr lang="hu-HU"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8067" marR="58067" marT="0" marB="0"/>
                </a:tc>
                <a:tc>
                  <a:txBody>
                    <a:bodyPr/>
                    <a:lstStyle/>
                    <a:p>
                      <a:pPr>
                        <a:lnSpc>
                          <a:spcPct val="115000"/>
                        </a:lnSpc>
                        <a:spcAft>
                          <a:spcPts val="0"/>
                        </a:spcAft>
                      </a:pPr>
                      <a:r>
                        <a:rPr lang="en-GB" sz="2000" dirty="0">
                          <a:effectLst/>
                          <a:latin typeface="Verdana" panose="020B0604030504040204" pitchFamily="34" charset="0"/>
                          <a:ea typeface="Verdana" panose="020B0604030504040204" pitchFamily="34" charset="0"/>
                          <a:cs typeface="Verdana" panose="020B0604030504040204" pitchFamily="34" charset="0"/>
                        </a:rPr>
                        <a:t>slow</a:t>
                      </a:r>
                      <a:endParaRPr lang="hu-HU"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8067" marR="58067" marT="0" marB="0"/>
                </a:tc>
                <a:tc>
                  <a:txBody>
                    <a:bodyPr/>
                    <a:lstStyle/>
                    <a:p>
                      <a:pPr>
                        <a:lnSpc>
                          <a:spcPct val="115000"/>
                        </a:lnSpc>
                        <a:spcAft>
                          <a:spcPts val="0"/>
                        </a:spcAft>
                      </a:pPr>
                      <a:r>
                        <a:rPr lang="en-GB" sz="2000" dirty="0">
                          <a:effectLst/>
                          <a:latin typeface="Verdana" panose="020B0604030504040204" pitchFamily="34" charset="0"/>
                          <a:ea typeface="Verdana" panose="020B0604030504040204" pitchFamily="34" charset="0"/>
                          <a:cs typeface="Verdana" panose="020B0604030504040204" pitchFamily="34" charset="0"/>
                        </a:rPr>
                        <a:t>fast</a:t>
                      </a:r>
                      <a:endParaRPr lang="hu-HU"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8067" marR="58067" marT="0" marB="0"/>
                </a:tc>
                <a:tc>
                  <a:txBody>
                    <a:bodyPr/>
                    <a:lstStyle/>
                    <a:p>
                      <a:pPr>
                        <a:lnSpc>
                          <a:spcPct val="115000"/>
                        </a:lnSpc>
                        <a:spcAft>
                          <a:spcPts val="0"/>
                        </a:spcAft>
                      </a:pPr>
                      <a:r>
                        <a:rPr lang="en-GB" sz="2000">
                          <a:effectLst/>
                          <a:latin typeface="Verdana" panose="020B0604030504040204" pitchFamily="34" charset="0"/>
                          <a:ea typeface="Verdana" panose="020B0604030504040204" pitchFamily="34" charset="0"/>
                          <a:cs typeface="Verdana" panose="020B0604030504040204" pitchFamily="34" charset="0"/>
                        </a:rPr>
                        <a:t>fast</a:t>
                      </a:r>
                      <a:endParaRPr lang="hu-HU"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8067" marR="58067" marT="0" marB="0"/>
                </a:tc>
                <a:tc>
                  <a:txBody>
                    <a:bodyPr/>
                    <a:lstStyle/>
                    <a:p>
                      <a:pPr>
                        <a:lnSpc>
                          <a:spcPct val="115000"/>
                        </a:lnSpc>
                        <a:spcAft>
                          <a:spcPts val="0"/>
                        </a:spcAft>
                      </a:pPr>
                      <a:r>
                        <a:rPr lang="en-GB" sz="2000" dirty="0" smtClean="0">
                          <a:effectLst/>
                          <a:latin typeface="Verdana" panose="020B0604030504040204" pitchFamily="34" charset="0"/>
                          <a:ea typeface="Verdana" panose="020B0604030504040204" pitchFamily="34" charset="0"/>
                          <a:cs typeface="Verdana" panose="020B0604030504040204" pitchFamily="34" charset="0"/>
                        </a:rPr>
                        <a:t>fast</a:t>
                      </a:r>
                      <a:endParaRPr lang="hu-HU" sz="2000" dirty="0">
                        <a:effectLst/>
                        <a:latin typeface="Verdana" panose="020B0604030504040204" pitchFamily="34" charset="0"/>
                        <a:ea typeface="Verdana" panose="020B0604030504040204" pitchFamily="34" charset="0"/>
                        <a:cs typeface="Verdana" panose="020B0604030504040204" pitchFamily="34" charset="0"/>
                      </a:endParaRPr>
                    </a:p>
                  </a:txBody>
                  <a:tcPr marL="58067" marR="58067" marT="0" marB="0"/>
                </a:tc>
              </a:tr>
              <a:tr h="440130">
                <a:tc>
                  <a:txBody>
                    <a:bodyPr/>
                    <a:lstStyle/>
                    <a:p>
                      <a:pPr algn="ctr">
                        <a:lnSpc>
                          <a:spcPct val="115000"/>
                        </a:lnSpc>
                        <a:spcAft>
                          <a:spcPts val="0"/>
                        </a:spcAft>
                      </a:pPr>
                      <a:r>
                        <a:rPr lang="en-GB" sz="1900" dirty="0">
                          <a:effectLst/>
                          <a:latin typeface="Verdana" panose="020B0604030504040204" pitchFamily="34" charset="0"/>
                          <a:ea typeface="Verdana" panose="020B0604030504040204" pitchFamily="34" charset="0"/>
                          <a:cs typeface="Verdana" panose="020B0604030504040204" pitchFamily="34" charset="0"/>
                        </a:rPr>
                        <a:t>Visual </a:t>
                      </a:r>
                      <a:r>
                        <a:rPr lang="en-GB" sz="1900" dirty="0" smtClean="0">
                          <a:effectLst/>
                          <a:latin typeface="Verdana" panose="020B0604030504040204" pitchFamily="34" charset="0"/>
                          <a:ea typeface="Verdana" panose="020B0604030504040204" pitchFamily="34" charset="0"/>
                          <a:cs typeface="Verdana" panose="020B0604030504040204" pitchFamily="34" charset="0"/>
                        </a:rPr>
                        <a:t>c</a:t>
                      </a:r>
                      <a:r>
                        <a:rPr lang="hu-HU" sz="1900" dirty="0" smtClean="0">
                          <a:effectLst/>
                          <a:latin typeface="Verdana" panose="020B0604030504040204" pitchFamily="34" charset="0"/>
                          <a:ea typeface="Verdana" panose="020B0604030504040204" pitchFamily="34" charset="0"/>
                          <a:cs typeface="Verdana" panose="020B0604030504040204" pitchFamily="34" charset="0"/>
                        </a:rPr>
                        <a:t>. </a:t>
                      </a:r>
                      <a:endParaRPr lang="hu-HU" sz="1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8067" marR="58067" marT="0" marB="0" anchor="ctr">
                    <a:solidFill>
                      <a:schemeClr val="accent1">
                        <a:lumMod val="50000"/>
                      </a:schemeClr>
                    </a:solidFill>
                  </a:tcPr>
                </a:tc>
                <a:tc>
                  <a:txBody>
                    <a:bodyPr/>
                    <a:lstStyle/>
                    <a:p>
                      <a:pPr>
                        <a:lnSpc>
                          <a:spcPct val="115000"/>
                        </a:lnSpc>
                        <a:spcAft>
                          <a:spcPts val="0"/>
                        </a:spcAft>
                      </a:pPr>
                      <a:r>
                        <a:rPr lang="en-GB" sz="2000" dirty="0">
                          <a:effectLst/>
                          <a:latin typeface="Verdana" panose="020B0604030504040204" pitchFamily="34" charset="0"/>
                          <a:ea typeface="Verdana" panose="020B0604030504040204" pitchFamily="34" charset="0"/>
                          <a:cs typeface="Verdana" panose="020B0604030504040204" pitchFamily="34" charset="0"/>
                        </a:rPr>
                        <a:t>no</a:t>
                      </a:r>
                      <a:endParaRPr lang="hu-HU"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8067" marR="58067" marT="0" marB="0"/>
                </a:tc>
                <a:tc>
                  <a:txBody>
                    <a:bodyPr/>
                    <a:lstStyle/>
                    <a:p>
                      <a:pPr>
                        <a:lnSpc>
                          <a:spcPct val="115000"/>
                        </a:lnSpc>
                        <a:spcAft>
                          <a:spcPts val="0"/>
                        </a:spcAft>
                      </a:pPr>
                      <a:r>
                        <a:rPr lang="en-GB" sz="2000" dirty="0">
                          <a:effectLst/>
                          <a:latin typeface="Verdana" panose="020B0604030504040204" pitchFamily="34" charset="0"/>
                          <a:ea typeface="Verdana" panose="020B0604030504040204" pitchFamily="34" charset="0"/>
                          <a:cs typeface="Verdana" panose="020B0604030504040204" pitchFamily="34" charset="0"/>
                        </a:rPr>
                        <a:t>no</a:t>
                      </a:r>
                      <a:endParaRPr lang="hu-HU"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8067" marR="58067" marT="0" marB="0"/>
                </a:tc>
                <a:tc>
                  <a:txBody>
                    <a:bodyPr/>
                    <a:lstStyle/>
                    <a:p>
                      <a:pPr>
                        <a:lnSpc>
                          <a:spcPct val="115000"/>
                        </a:lnSpc>
                        <a:spcAft>
                          <a:spcPts val="0"/>
                        </a:spcAft>
                      </a:pPr>
                      <a:r>
                        <a:rPr lang="en-GB" sz="2000" dirty="0">
                          <a:effectLst/>
                          <a:latin typeface="Verdana" panose="020B0604030504040204" pitchFamily="34" charset="0"/>
                          <a:ea typeface="Verdana" panose="020B0604030504040204" pitchFamily="34" charset="0"/>
                          <a:cs typeface="Verdana" panose="020B0604030504040204" pitchFamily="34" charset="0"/>
                        </a:rPr>
                        <a:t>yes</a:t>
                      </a:r>
                      <a:endParaRPr lang="hu-HU"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8067" marR="58067" marT="0" marB="0"/>
                </a:tc>
                <a:tc>
                  <a:txBody>
                    <a:bodyPr/>
                    <a:lstStyle/>
                    <a:p>
                      <a:pPr>
                        <a:lnSpc>
                          <a:spcPct val="115000"/>
                        </a:lnSpc>
                        <a:spcAft>
                          <a:spcPts val="0"/>
                        </a:spcAft>
                      </a:pPr>
                      <a:r>
                        <a:rPr lang="en-GB" sz="2000" dirty="0">
                          <a:effectLst/>
                          <a:latin typeface="Verdana" panose="020B0604030504040204" pitchFamily="34" charset="0"/>
                          <a:ea typeface="Verdana" panose="020B0604030504040204" pitchFamily="34" charset="0"/>
                          <a:cs typeface="Verdana" panose="020B0604030504040204" pitchFamily="34" charset="0"/>
                        </a:rPr>
                        <a:t>yes</a:t>
                      </a:r>
                      <a:endParaRPr lang="hu-HU"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8067" marR="58067" marT="0" marB="0"/>
                </a:tc>
                <a:tc>
                  <a:txBody>
                    <a:bodyPr/>
                    <a:lstStyle/>
                    <a:p>
                      <a:pPr>
                        <a:lnSpc>
                          <a:spcPct val="115000"/>
                        </a:lnSpc>
                        <a:spcAft>
                          <a:spcPts val="0"/>
                        </a:spcAft>
                      </a:pPr>
                      <a:r>
                        <a:rPr lang="en-GB" sz="2000">
                          <a:effectLst/>
                          <a:latin typeface="Verdana" panose="020B0604030504040204" pitchFamily="34" charset="0"/>
                          <a:ea typeface="Verdana" panose="020B0604030504040204" pitchFamily="34" charset="0"/>
                          <a:cs typeface="Verdana" panose="020B0604030504040204" pitchFamily="34" charset="0"/>
                        </a:rPr>
                        <a:t>yes</a:t>
                      </a:r>
                      <a:endParaRPr lang="hu-HU"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8067" marR="58067" marT="0" marB="0"/>
                </a:tc>
              </a:tr>
              <a:tr h="440130">
                <a:tc>
                  <a:txBody>
                    <a:bodyPr/>
                    <a:lstStyle/>
                    <a:p>
                      <a:pPr algn="ctr">
                        <a:lnSpc>
                          <a:spcPct val="115000"/>
                        </a:lnSpc>
                        <a:spcAft>
                          <a:spcPts val="0"/>
                        </a:spcAft>
                      </a:pPr>
                      <a:r>
                        <a:rPr lang="en-GB" sz="1900" dirty="0">
                          <a:effectLst/>
                          <a:latin typeface="Verdana" panose="020B0604030504040204" pitchFamily="34" charset="0"/>
                          <a:ea typeface="Verdana" panose="020B0604030504040204" pitchFamily="34" charset="0"/>
                          <a:cs typeface="Verdana" panose="020B0604030504040204" pitchFamily="34" charset="0"/>
                        </a:rPr>
                        <a:t>Verbal </a:t>
                      </a:r>
                      <a:r>
                        <a:rPr lang="en-GB" sz="1900" dirty="0" smtClean="0">
                          <a:effectLst/>
                          <a:latin typeface="Verdana" panose="020B0604030504040204" pitchFamily="34" charset="0"/>
                          <a:ea typeface="Verdana" panose="020B0604030504040204" pitchFamily="34" charset="0"/>
                          <a:cs typeface="Verdana" panose="020B0604030504040204" pitchFamily="34" charset="0"/>
                        </a:rPr>
                        <a:t>c</a:t>
                      </a:r>
                      <a:r>
                        <a:rPr lang="hu-HU" sz="1900" dirty="0" smtClean="0">
                          <a:effectLst/>
                          <a:latin typeface="Verdana" panose="020B0604030504040204" pitchFamily="34" charset="0"/>
                          <a:ea typeface="Verdana" panose="020B0604030504040204" pitchFamily="34" charset="0"/>
                          <a:cs typeface="Verdana" panose="020B0604030504040204" pitchFamily="34" charset="0"/>
                        </a:rPr>
                        <a:t>. </a:t>
                      </a:r>
                      <a:endParaRPr lang="hu-HU" sz="1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8067" marR="58067" marT="0" marB="0" anchor="ctr">
                    <a:solidFill>
                      <a:schemeClr val="accent1">
                        <a:lumMod val="50000"/>
                      </a:schemeClr>
                    </a:solidFill>
                  </a:tcPr>
                </a:tc>
                <a:tc>
                  <a:txBody>
                    <a:bodyPr/>
                    <a:lstStyle/>
                    <a:p>
                      <a:pPr>
                        <a:lnSpc>
                          <a:spcPct val="115000"/>
                        </a:lnSpc>
                        <a:spcAft>
                          <a:spcPts val="0"/>
                        </a:spcAft>
                      </a:pPr>
                      <a:r>
                        <a:rPr lang="en-GB" sz="2000">
                          <a:effectLst/>
                          <a:latin typeface="Verdana" panose="020B0604030504040204" pitchFamily="34" charset="0"/>
                          <a:ea typeface="Verdana" panose="020B0604030504040204" pitchFamily="34" charset="0"/>
                          <a:cs typeface="Verdana" panose="020B0604030504040204" pitchFamily="34" charset="0"/>
                        </a:rPr>
                        <a:t>exclusively</a:t>
                      </a:r>
                      <a:endParaRPr lang="hu-HU"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8067" marR="58067" marT="0" marB="0"/>
                </a:tc>
                <a:tc>
                  <a:txBody>
                    <a:bodyPr/>
                    <a:lstStyle/>
                    <a:p>
                      <a:pPr>
                        <a:lnSpc>
                          <a:spcPct val="115000"/>
                        </a:lnSpc>
                        <a:spcAft>
                          <a:spcPts val="0"/>
                        </a:spcAft>
                      </a:pPr>
                      <a:r>
                        <a:rPr lang="en-GB" sz="2000">
                          <a:effectLst/>
                          <a:latin typeface="Verdana" panose="020B0604030504040204" pitchFamily="34" charset="0"/>
                          <a:ea typeface="Verdana" panose="020B0604030504040204" pitchFamily="34" charset="0"/>
                          <a:cs typeface="Verdana" panose="020B0604030504040204" pitchFamily="34" charset="0"/>
                        </a:rPr>
                        <a:t>exclusively</a:t>
                      </a:r>
                      <a:endParaRPr lang="hu-HU"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8067" marR="58067" marT="0" marB="0"/>
                </a:tc>
                <a:tc>
                  <a:txBody>
                    <a:bodyPr/>
                    <a:lstStyle/>
                    <a:p>
                      <a:pPr>
                        <a:lnSpc>
                          <a:spcPct val="115000"/>
                        </a:lnSpc>
                        <a:spcAft>
                          <a:spcPts val="0"/>
                        </a:spcAft>
                      </a:pPr>
                      <a:r>
                        <a:rPr lang="en-GB" sz="2000">
                          <a:effectLst/>
                          <a:latin typeface="Verdana" panose="020B0604030504040204" pitchFamily="34" charset="0"/>
                          <a:ea typeface="Verdana" panose="020B0604030504040204" pitchFamily="34" charset="0"/>
                          <a:cs typeface="Verdana" panose="020B0604030504040204" pitchFamily="34" charset="0"/>
                        </a:rPr>
                        <a:t>seldom</a:t>
                      </a:r>
                      <a:endParaRPr lang="hu-HU"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8067" marR="58067" marT="0" marB="0"/>
                </a:tc>
                <a:tc>
                  <a:txBody>
                    <a:bodyPr/>
                    <a:lstStyle/>
                    <a:p>
                      <a:pPr>
                        <a:lnSpc>
                          <a:spcPct val="115000"/>
                        </a:lnSpc>
                        <a:spcAft>
                          <a:spcPts val="0"/>
                        </a:spcAft>
                      </a:pPr>
                      <a:r>
                        <a:rPr lang="en-GB" sz="2000" dirty="0">
                          <a:effectLst/>
                          <a:latin typeface="Verdana" panose="020B0604030504040204" pitchFamily="34" charset="0"/>
                          <a:ea typeface="Verdana" panose="020B0604030504040204" pitchFamily="34" charset="0"/>
                          <a:cs typeface="Verdana" panose="020B0604030504040204" pitchFamily="34" charset="0"/>
                        </a:rPr>
                        <a:t>seldom</a:t>
                      </a:r>
                      <a:endParaRPr lang="hu-HU"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8067" marR="58067" marT="0" marB="0"/>
                </a:tc>
                <a:tc>
                  <a:txBody>
                    <a:bodyPr/>
                    <a:lstStyle/>
                    <a:p>
                      <a:pPr>
                        <a:lnSpc>
                          <a:spcPct val="115000"/>
                        </a:lnSpc>
                        <a:spcAft>
                          <a:spcPts val="0"/>
                        </a:spcAft>
                      </a:pPr>
                      <a:r>
                        <a:rPr lang="en-GB" sz="2000">
                          <a:effectLst/>
                          <a:latin typeface="Verdana" panose="020B0604030504040204" pitchFamily="34" charset="0"/>
                          <a:ea typeface="Verdana" panose="020B0604030504040204" pitchFamily="34" charset="0"/>
                          <a:cs typeface="Verdana" panose="020B0604030504040204" pitchFamily="34" charset="0"/>
                        </a:rPr>
                        <a:t>often</a:t>
                      </a:r>
                      <a:endParaRPr lang="hu-HU"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8067" marR="58067" marT="0" marB="0"/>
                </a:tc>
              </a:tr>
              <a:tr h="1100327">
                <a:tc>
                  <a:txBody>
                    <a:bodyPr/>
                    <a:lstStyle/>
                    <a:p>
                      <a:pPr algn="ctr">
                        <a:lnSpc>
                          <a:spcPct val="115000"/>
                        </a:lnSpc>
                        <a:spcAft>
                          <a:spcPts val="0"/>
                        </a:spcAft>
                      </a:pPr>
                      <a:r>
                        <a:rPr lang="en-GB" sz="1900" dirty="0" smtClean="0">
                          <a:effectLst/>
                          <a:latin typeface="Verdana" panose="020B0604030504040204" pitchFamily="34" charset="0"/>
                          <a:ea typeface="Verdana" panose="020B0604030504040204" pitchFamily="34" charset="0"/>
                          <a:cs typeface="Verdana" panose="020B0604030504040204" pitchFamily="34" charset="0"/>
                        </a:rPr>
                        <a:t>Unique</a:t>
                      </a:r>
                      <a:r>
                        <a:rPr lang="hu-HU" sz="1900" dirty="0" smtClean="0">
                          <a:effectLst/>
                          <a:latin typeface="Verdana" panose="020B0604030504040204" pitchFamily="34" charset="0"/>
                          <a:ea typeface="Verdana" panose="020B0604030504040204" pitchFamily="34" charset="0"/>
                          <a:cs typeface="Verdana" panose="020B0604030504040204" pitchFamily="34" charset="0"/>
                        </a:rPr>
                        <a:t>-</a:t>
                      </a:r>
                      <a:r>
                        <a:rPr lang="en-GB" sz="1900" dirty="0" smtClean="0">
                          <a:effectLst/>
                          <a:latin typeface="Verdana" panose="020B0604030504040204" pitchFamily="34" charset="0"/>
                          <a:ea typeface="Verdana" panose="020B0604030504040204" pitchFamily="34" charset="0"/>
                          <a:cs typeface="Verdana" panose="020B0604030504040204" pitchFamily="34" charset="0"/>
                        </a:rPr>
                        <a:t>ness </a:t>
                      </a:r>
                      <a:endParaRPr lang="hu-HU" sz="1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8067" marR="58067" marT="0" marB="0" anchor="ctr">
                    <a:solidFill>
                      <a:schemeClr val="accent1">
                        <a:lumMod val="50000"/>
                      </a:schemeClr>
                    </a:solidFill>
                  </a:tcPr>
                </a:tc>
                <a:tc>
                  <a:txBody>
                    <a:bodyPr/>
                    <a:lstStyle/>
                    <a:p>
                      <a:pPr>
                        <a:lnSpc>
                          <a:spcPct val="115000"/>
                        </a:lnSpc>
                        <a:spcAft>
                          <a:spcPts val="0"/>
                        </a:spcAft>
                      </a:pPr>
                      <a:r>
                        <a:rPr lang="en-GB" sz="2000">
                          <a:effectLst/>
                          <a:latin typeface="Verdana" panose="020B0604030504040204" pitchFamily="34" charset="0"/>
                          <a:ea typeface="Verdana" panose="020B0604030504040204" pitchFamily="34" charset="0"/>
                          <a:cs typeface="Verdana" panose="020B0604030504040204" pitchFamily="34" charset="0"/>
                        </a:rPr>
                        <a:t>completely unique</a:t>
                      </a:r>
                      <a:endParaRPr lang="hu-HU"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8067" marR="58067" marT="0" marB="0"/>
                </a:tc>
                <a:tc>
                  <a:txBody>
                    <a:bodyPr/>
                    <a:lstStyle/>
                    <a:p>
                      <a:pPr>
                        <a:lnSpc>
                          <a:spcPct val="115000"/>
                        </a:lnSpc>
                        <a:spcAft>
                          <a:spcPts val="0"/>
                        </a:spcAft>
                      </a:pPr>
                      <a:r>
                        <a:rPr lang="hu-HU" sz="2000" dirty="0" smtClean="0">
                          <a:effectLst/>
                          <a:latin typeface="Verdana" panose="020B0604030504040204" pitchFamily="34" charset="0"/>
                          <a:ea typeface="Verdana" panose="020B0604030504040204" pitchFamily="34" charset="0"/>
                          <a:cs typeface="Verdana" panose="020B0604030504040204" pitchFamily="34" charset="0"/>
                        </a:rPr>
                        <a:t>r</a:t>
                      </a:r>
                      <a:r>
                        <a:rPr lang="en-GB" sz="2000" dirty="0" smtClean="0">
                          <a:effectLst/>
                          <a:latin typeface="Verdana" panose="020B0604030504040204" pitchFamily="34" charset="0"/>
                          <a:ea typeface="Verdana" panose="020B0604030504040204" pitchFamily="34" charset="0"/>
                          <a:cs typeface="Verdana" panose="020B0604030504040204" pitchFamily="34" charset="0"/>
                        </a:rPr>
                        <a:t>el</a:t>
                      </a:r>
                      <a:r>
                        <a:rPr lang="hu-HU" sz="2000" dirty="0" smtClean="0">
                          <a:effectLst/>
                          <a:latin typeface="Verdana" panose="020B0604030504040204" pitchFamily="34" charset="0"/>
                          <a:ea typeface="Verdana" panose="020B0604030504040204" pitchFamily="34" charset="0"/>
                          <a:cs typeface="Verdana" panose="020B0604030504040204" pitchFamily="34" charset="0"/>
                        </a:rPr>
                        <a:t>.</a:t>
                      </a:r>
                      <a:r>
                        <a:rPr lang="en-GB" sz="2000" dirty="0" smtClean="0">
                          <a:effectLst/>
                          <a:latin typeface="Verdana" panose="020B0604030504040204" pitchFamily="34" charset="0"/>
                          <a:ea typeface="Verdana" panose="020B0604030504040204" pitchFamily="34" charset="0"/>
                          <a:cs typeface="Verdana" panose="020B0604030504040204" pitchFamily="34" charset="0"/>
                        </a:rPr>
                        <a:t> </a:t>
                      </a:r>
                      <a:r>
                        <a:rPr lang="en-GB" sz="2000" dirty="0">
                          <a:effectLst/>
                          <a:latin typeface="Verdana" panose="020B0604030504040204" pitchFamily="34" charset="0"/>
                          <a:ea typeface="Verdana" panose="020B0604030504040204" pitchFamily="34" charset="0"/>
                          <a:cs typeface="Verdana" panose="020B0604030504040204" pitchFamily="34" charset="0"/>
                        </a:rPr>
                        <a:t>well-elaborated list, </a:t>
                      </a:r>
                      <a:r>
                        <a:rPr lang="hu-HU" sz="2000" dirty="0" smtClean="0">
                          <a:effectLst/>
                          <a:latin typeface="Verdana" panose="020B0604030504040204" pitchFamily="34" charset="0"/>
                          <a:ea typeface="Verdana" panose="020B0604030504040204" pitchFamily="34" charset="0"/>
                          <a:cs typeface="Verdana" panose="020B0604030504040204" pitchFamily="34" charset="0"/>
                        </a:rPr>
                        <a:t/>
                      </a:r>
                      <a:br>
                        <a:rPr lang="hu-HU" sz="2000" dirty="0" smtClean="0">
                          <a:effectLst/>
                          <a:latin typeface="Verdana" panose="020B0604030504040204" pitchFamily="34" charset="0"/>
                          <a:ea typeface="Verdana" panose="020B0604030504040204" pitchFamily="34" charset="0"/>
                          <a:cs typeface="Verdana" panose="020B0604030504040204" pitchFamily="34" charset="0"/>
                        </a:rPr>
                      </a:br>
                      <a:r>
                        <a:rPr lang="en-GB" sz="1800" dirty="0" smtClean="0">
                          <a:effectLst/>
                          <a:latin typeface="Verdana" panose="020B0604030504040204" pitchFamily="34" charset="0"/>
                          <a:ea typeface="Verdana" panose="020B0604030504040204" pitchFamily="34" charset="0"/>
                          <a:cs typeface="Verdana" panose="020B0604030504040204" pitchFamily="34" charset="0"/>
                        </a:rPr>
                        <a:t>but </a:t>
                      </a:r>
                      <a:r>
                        <a:rPr lang="en-GB" sz="1800" dirty="0">
                          <a:effectLst/>
                          <a:latin typeface="Verdana" panose="020B0604030504040204" pitchFamily="34" charset="0"/>
                          <a:ea typeface="Verdana" panose="020B0604030504040204" pitchFamily="34" charset="0"/>
                          <a:cs typeface="Verdana" panose="020B0604030504040204" pitchFamily="34" charset="0"/>
                        </a:rPr>
                        <a:t>easily expansible </a:t>
                      </a:r>
                      <a:endParaRPr lang="hu-HU" sz="28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8067" marR="58067" marT="0" marB="0"/>
                </a:tc>
                <a:tc>
                  <a:txBody>
                    <a:bodyPr/>
                    <a:lstStyle/>
                    <a:p>
                      <a:pPr>
                        <a:lnSpc>
                          <a:spcPct val="115000"/>
                        </a:lnSpc>
                        <a:spcAft>
                          <a:spcPts val="0"/>
                        </a:spcAft>
                      </a:pPr>
                      <a:r>
                        <a:rPr lang="en-GB" sz="2000" dirty="0">
                          <a:effectLst/>
                          <a:latin typeface="Verdana" panose="020B0604030504040204" pitchFamily="34" charset="0"/>
                          <a:ea typeface="Verdana" panose="020B0604030504040204" pitchFamily="34" charset="0"/>
                          <a:cs typeface="Verdana" panose="020B0604030504040204" pitchFamily="34" charset="0"/>
                        </a:rPr>
                        <a:t>wide range of list, </a:t>
                      </a:r>
                      <a:r>
                        <a:rPr lang="en-GB" sz="1600" dirty="0">
                          <a:effectLst/>
                          <a:latin typeface="Verdana" panose="020B0604030504040204" pitchFamily="34" charset="0"/>
                          <a:ea typeface="Verdana" panose="020B0604030504040204" pitchFamily="34" charset="0"/>
                          <a:cs typeface="Verdana" panose="020B0604030504040204" pitchFamily="34" charset="0"/>
                        </a:rPr>
                        <a:t>technical knowledge required to expand</a:t>
                      </a:r>
                      <a:endParaRPr lang="hu-HU" sz="16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8067" marR="58067" marT="0" marB="0"/>
                </a:tc>
                <a:tc>
                  <a:txBody>
                    <a:bodyPr/>
                    <a:lstStyle/>
                    <a:p>
                      <a:pPr>
                        <a:lnSpc>
                          <a:spcPct val="115000"/>
                        </a:lnSpc>
                        <a:spcAft>
                          <a:spcPts val="0"/>
                        </a:spcAft>
                      </a:pPr>
                      <a:r>
                        <a:rPr lang="en-GB" sz="2000" dirty="0">
                          <a:effectLst/>
                          <a:latin typeface="Verdana" panose="020B0604030504040204" pitchFamily="34" charset="0"/>
                          <a:ea typeface="Verdana" panose="020B0604030504040204" pitchFamily="34" charset="0"/>
                          <a:cs typeface="Verdana" panose="020B0604030504040204" pitchFamily="34" charset="0"/>
                        </a:rPr>
                        <a:t>wide range of list, </a:t>
                      </a:r>
                      <a:r>
                        <a:rPr lang="en-GB" sz="1800" dirty="0">
                          <a:effectLst/>
                          <a:latin typeface="Verdana" panose="020B0604030504040204" pitchFamily="34" charset="0"/>
                          <a:ea typeface="Verdana" panose="020B0604030504040204" pitchFamily="34" charset="0"/>
                          <a:cs typeface="Verdana" panose="020B0604030504040204" pitchFamily="34" charset="0"/>
                        </a:rPr>
                        <a:t>technical knowledge required to expand</a:t>
                      </a:r>
                      <a:endParaRPr lang="hu-HU"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8067" marR="58067" marT="0" marB="0"/>
                </a:tc>
                <a:tc>
                  <a:txBody>
                    <a:bodyPr/>
                    <a:lstStyle/>
                    <a:p>
                      <a:pPr>
                        <a:lnSpc>
                          <a:spcPct val="115000"/>
                        </a:lnSpc>
                        <a:spcAft>
                          <a:spcPts val="0"/>
                        </a:spcAft>
                      </a:pPr>
                      <a:r>
                        <a:rPr lang="en-GB" sz="2000" dirty="0">
                          <a:effectLst/>
                          <a:latin typeface="Verdana" panose="020B0604030504040204" pitchFamily="34" charset="0"/>
                          <a:ea typeface="Verdana" panose="020B0604030504040204" pitchFamily="34" charset="0"/>
                          <a:cs typeface="Verdana" panose="020B0604030504040204" pitchFamily="34" charset="0"/>
                        </a:rPr>
                        <a:t>wide range of list, easily </a:t>
                      </a:r>
                      <a:r>
                        <a:rPr lang="en-GB" sz="2000" dirty="0" smtClean="0">
                          <a:effectLst/>
                          <a:latin typeface="Verdana" panose="020B0604030504040204" pitchFamily="34" charset="0"/>
                          <a:ea typeface="Verdana" panose="020B0604030504040204" pitchFamily="34" charset="0"/>
                          <a:cs typeface="Verdana" panose="020B0604030504040204" pitchFamily="34" charset="0"/>
                        </a:rPr>
                        <a:t>produced</a:t>
                      </a:r>
                      <a:endParaRPr lang="hu-HU"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8067" marR="58067" marT="0" marB="0"/>
                </a:tc>
              </a:tr>
              <a:tr h="440130">
                <a:tc>
                  <a:txBody>
                    <a:bodyPr/>
                    <a:lstStyle/>
                    <a:p>
                      <a:pPr algn="ctr">
                        <a:lnSpc>
                          <a:spcPct val="115000"/>
                        </a:lnSpc>
                        <a:spcAft>
                          <a:spcPts val="0"/>
                        </a:spcAft>
                      </a:pPr>
                      <a:r>
                        <a:rPr lang="en-GB" sz="1900" dirty="0" smtClean="0">
                          <a:effectLst/>
                          <a:latin typeface="Verdana" panose="020B0604030504040204" pitchFamily="34" charset="0"/>
                          <a:ea typeface="Verdana" panose="020B0604030504040204" pitchFamily="34" charset="0"/>
                          <a:cs typeface="Verdana" panose="020B0604030504040204" pitchFamily="34" charset="0"/>
                        </a:rPr>
                        <a:t>Dynamic</a:t>
                      </a:r>
                      <a:endParaRPr lang="hu-HU" sz="1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8067" marR="58067" marT="0" marB="0" anchor="ctr">
                    <a:solidFill>
                      <a:schemeClr val="accent1">
                        <a:lumMod val="50000"/>
                      </a:schemeClr>
                    </a:solidFill>
                  </a:tcPr>
                </a:tc>
                <a:tc>
                  <a:txBody>
                    <a:bodyPr/>
                    <a:lstStyle/>
                    <a:p>
                      <a:pPr>
                        <a:lnSpc>
                          <a:spcPct val="115000"/>
                        </a:lnSpc>
                        <a:spcAft>
                          <a:spcPts val="0"/>
                        </a:spcAft>
                      </a:pPr>
                      <a:r>
                        <a:rPr lang="en-GB" sz="2000">
                          <a:effectLst/>
                          <a:latin typeface="Verdana" panose="020B0604030504040204" pitchFamily="34" charset="0"/>
                          <a:ea typeface="Verdana" panose="020B0604030504040204" pitchFamily="34" charset="0"/>
                          <a:cs typeface="Verdana" panose="020B0604030504040204" pitchFamily="34" charset="0"/>
                        </a:rPr>
                        <a:t>no</a:t>
                      </a:r>
                      <a:endParaRPr lang="hu-HU"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8067" marR="58067" marT="0" marB="0"/>
                </a:tc>
                <a:tc>
                  <a:txBody>
                    <a:bodyPr/>
                    <a:lstStyle/>
                    <a:p>
                      <a:pPr>
                        <a:lnSpc>
                          <a:spcPct val="115000"/>
                        </a:lnSpc>
                        <a:spcAft>
                          <a:spcPts val="0"/>
                        </a:spcAft>
                      </a:pPr>
                      <a:r>
                        <a:rPr lang="en-GB" sz="2000">
                          <a:effectLst/>
                          <a:latin typeface="Verdana" panose="020B0604030504040204" pitchFamily="34" charset="0"/>
                          <a:ea typeface="Verdana" panose="020B0604030504040204" pitchFamily="34" charset="0"/>
                          <a:cs typeface="Verdana" panose="020B0604030504040204" pitchFamily="34" charset="0"/>
                        </a:rPr>
                        <a:t>no</a:t>
                      </a:r>
                      <a:endParaRPr lang="hu-HU"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8067" marR="58067" marT="0" marB="0"/>
                </a:tc>
                <a:tc>
                  <a:txBody>
                    <a:bodyPr/>
                    <a:lstStyle/>
                    <a:p>
                      <a:pPr>
                        <a:lnSpc>
                          <a:spcPct val="115000"/>
                        </a:lnSpc>
                        <a:spcAft>
                          <a:spcPts val="0"/>
                        </a:spcAft>
                      </a:pPr>
                      <a:r>
                        <a:rPr lang="en-GB" sz="2000" dirty="0">
                          <a:effectLst/>
                          <a:latin typeface="Verdana" panose="020B0604030504040204" pitchFamily="34" charset="0"/>
                          <a:ea typeface="Verdana" panose="020B0604030504040204" pitchFamily="34" charset="0"/>
                          <a:cs typeface="Verdana" panose="020B0604030504040204" pitchFamily="34" charset="0"/>
                        </a:rPr>
                        <a:t>no</a:t>
                      </a:r>
                      <a:endParaRPr lang="hu-HU"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8067" marR="58067" marT="0" marB="0"/>
                </a:tc>
                <a:tc>
                  <a:txBody>
                    <a:bodyPr/>
                    <a:lstStyle/>
                    <a:p>
                      <a:pPr>
                        <a:lnSpc>
                          <a:spcPct val="115000"/>
                        </a:lnSpc>
                        <a:spcAft>
                          <a:spcPts val="0"/>
                        </a:spcAft>
                      </a:pPr>
                      <a:r>
                        <a:rPr lang="en-GB" sz="2000">
                          <a:effectLst/>
                          <a:latin typeface="Verdana" panose="020B0604030504040204" pitchFamily="34" charset="0"/>
                          <a:ea typeface="Verdana" panose="020B0604030504040204" pitchFamily="34" charset="0"/>
                          <a:cs typeface="Verdana" panose="020B0604030504040204" pitchFamily="34" charset="0"/>
                        </a:rPr>
                        <a:t>yes</a:t>
                      </a:r>
                      <a:endParaRPr lang="hu-HU"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8067" marR="58067" marT="0" marB="0"/>
                </a:tc>
                <a:tc>
                  <a:txBody>
                    <a:bodyPr/>
                    <a:lstStyle/>
                    <a:p>
                      <a:pPr>
                        <a:lnSpc>
                          <a:spcPct val="115000"/>
                        </a:lnSpc>
                        <a:spcAft>
                          <a:spcPts val="0"/>
                        </a:spcAft>
                      </a:pPr>
                      <a:r>
                        <a:rPr lang="en-GB" sz="2000">
                          <a:effectLst/>
                          <a:latin typeface="Verdana" panose="020B0604030504040204" pitchFamily="34" charset="0"/>
                          <a:ea typeface="Verdana" panose="020B0604030504040204" pitchFamily="34" charset="0"/>
                          <a:cs typeface="Verdana" panose="020B0604030504040204" pitchFamily="34" charset="0"/>
                        </a:rPr>
                        <a:t>yes</a:t>
                      </a:r>
                      <a:endParaRPr lang="hu-HU"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8067" marR="58067" marT="0" marB="0"/>
                </a:tc>
              </a:tr>
              <a:tr h="693969">
                <a:tc>
                  <a:txBody>
                    <a:bodyPr/>
                    <a:lstStyle/>
                    <a:p>
                      <a:pPr algn="ctr">
                        <a:lnSpc>
                          <a:spcPct val="115000"/>
                        </a:lnSpc>
                        <a:spcAft>
                          <a:spcPts val="0"/>
                        </a:spcAft>
                      </a:pPr>
                      <a:r>
                        <a:rPr lang="en-GB" sz="1900" dirty="0" err="1" smtClean="0">
                          <a:effectLst/>
                          <a:latin typeface="Verdana" panose="020B0604030504040204" pitchFamily="34" charset="0"/>
                          <a:ea typeface="Verdana" panose="020B0604030504040204" pitchFamily="34" charset="0"/>
                          <a:cs typeface="Verdana" panose="020B0604030504040204" pitchFamily="34" charset="0"/>
                        </a:rPr>
                        <a:t>Charac</a:t>
                      </a:r>
                      <a:r>
                        <a:rPr lang="hu-HU" sz="1900" dirty="0" smtClean="0">
                          <a:effectLst/>
                          <a:latin typeface="Verdana" panose="020B0604030504040204" pitchFamily="34" charset="0"/>
                          <a:ea typeface="Verdana" panose="020B0604030504040204" pitchFamily="34" charset="0"/>
                          <a:cs typeface="Verdana" panose="020B0604030504040204" pitchFamily="34" charset="0"/>
                        </a:rPr>
                        <a:t>-</a:t>
                      </a:r>
                      <a:r>
                        <a:rPr lang="en-GB" sz="1900" dirty="0" err="1" smtClean="0">
                          <a:effectLst/>
                          <a:latin typeface="Verdana" panose="020B0604030504040204" pitchFamily="34" charset="0"/>
                          <a:ea typeface="Verdana" panose="020B0604030504040204" pitchFamily="34" charset="0"/>
                          <a:cs typeface="Verdana" panose="020B0604030504040204" pitchFamily="34" charset="0"/>
                        </a:rPr>
                        <a:t>ters</a:t>
                      </a:r>
                      <a:endParaRPr lang="hu-HU" sz="1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8067" marR="58067" marT="0" marB="0" anchor="ctr">
                    <a:solidFill>
                      <a:schemeClr val="accent1">
                        <a:lumMod val="50000"/>
                      </a:schemeClr>
                    </a:solidFill>
                  </a:tcPr>
                </a:tc>
                <a:tc>
                  <a:txBody>
                    <a:bodyPr/>
                    <a:lstStyle/>
                    <a:p>
                      <a:pPr>
                        <a:lnSpc>
                          <a:spcPct val="115000"/>
                        </a:lnSpc>
                        <a:spcAft>
                          <a:spcPts val="0"/>
                        </a:spcAft>
                      </a:pPr>
                      <a:r>
                        <a:rPr lang="en-GB" sz="2000" dirty="0">
                          <a:effectLst/>
                          <a:latin typeface="Verdana" panose="020B0604030504040204" pitchFamily="34" charset="0"/>
                          <a:ea typeface="Verdana" panose="020B0604030504040204" pitchFamily="34" charset="0"/>
                          <a:cs typeface="Verdana" panose="020B0604030504040204" pitchFamily="34" charset="0"/>
                        </a:rPr>
                        <a:t>-</a:t>
                      </a:r>
                      <a:endParaRPr lang="hu-HU"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8067" marR="58067" marT="0" marB="0"/>
                </a:tc>
                <a:tc>
                  <a:txBody>
                    <a:bodyPr/>
                    <a:lstStyle/>
                    <a:p>
                      <a:pPr>
                        <a:lnSpc>
                          <a:spcPct val="115000"/>
                        </a:lnSpc>
                        <a:spcAft>
                          <a:spcPts val="0"/>
                        </a:spcAft>
                      </a:pPr>
                      <a:r>
                        <a:rPr lang="en-GB" sz="2000">
                          <a:effectLst/>
                          <a:latin typeface="Verdana" panose="020B0604030504040204" pitchFamily="34" charset="0"/>
                          <a:ea typeface="Verdana" panose="020B0604030504040204" pitchFamily="34" charset="0"/>
                          <a:cs typeface="Verdana" panose="020B0604030504040204" pitchFamily="34" charset="0"/>
                        </a:rPr>
                        <a:t>- </a:t>
                      </a:r>
                      <a:endParaRPr lang="hu-HU"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8067" marR="58067" marT="0" marB="0"/>
                </a:tc>
                <a:tc>
                  <a:txBody>
                    <a:bodyPr/>
                    <a:lstStyle/>
                    <a:p>
                      <a:pPr>
                        <a:lnSpc>
                          <a:spcPct val="115000"/>
                        </a:lnSpc>
                        <a:spcAft>
                          <a:spcPts val="0"/>
                        </a:spcAft>
                      </a:pPr>
                      <a:r>
                        <a:rPr lang="en-GB" sz="2000" dirty="0">
                          <a:effectLst/>
                          <a:latin typeface="Verdana" panose="020B0604030504040204" pitchFamily="34" charset="0"/>
                          <a:ea typeface="Verdana" panose="020B0604030504040204" pitchFamily="34" charset="0"/>
                          <a:cs typeface="Verdana" panose="020B0604030504040204" pitchFamily="34" charset="0"/>
                        </a:rPr>
                        <a:t>drawn / graphic </a:t>
                      </a:r>
                      <a:endParaRPr lang="hu-HU"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8067" marR="58067" marT="0" marB="0"/>
                </a:tc>
                <a:tc>
                  <a:txBody>
                    <a:bodyPr/>
                    <a:lstStyle/>
                    <a:p>
                      <a:pPr>
                        <a:lnSpc>
                          <a:spcPct val="115000"/>
                        </a:lnSpc>
                        <a:spcAft>
                          <a:spcPts val="0"/>
                        </a:spcAft>
                      </a:pPr>
                      <a:r>
                        <a:rPr lang="en-GB" sz="2000" dirty="0">
                          <a:effectLst/>
                          <a:latin typeface="Verdana" panose="020B0604030504040204" pitchFamily="34" charset="0"/>
                          <a:ea typeface="Verdana" panose="020B0604030504040204" pitchFamily="34" charset="0"/>
                          <a:cs typeface="Verdana" panose="020B0604030504040204" pitchFamily="34" charset="0"/>
                        </a:rPr>
                        <a:t>drawn / graphic </a:t>
                      </a:r>
                      <a:endParaRPr lang="hu-HU"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8067" marR="58067" marT="0" marB="0"/>
                </a:tc>
                <a:tc>
                  <a:txBody>
                    <a:bodyPr/>
                    <a:lstStyle/>
                    <a:p>
                      <a:pPr>
                        <a:lnSpc>
                          <a:spcPct val="115000"/>
                        </a:lnSpc>
                        <a:spcAft>
                          <a:spcPts val="0"/>
                        </a:spcAft>
                      </a:pPr>
                      <a:r>
                        <a:rPr lang="en-GB" sz="2000" dirty="0">
                          <a:effectLst/>
                          <a:latin typeface="Verdana" panose="020B0604030504040204" pitchFamily="34" charset="0"/>
                          <a:ea typeface="Verdana" panose="020B0604030504040204" pitchFamily="34" charset="0"/>
                          <a:cs typeface="Verdana" panose="020B0604030504040204" pitchFamily="34" charset="0"/>
                        </a:rPr>
                        <a:t>generally </a:t>
                      </a:r>
                      <a:r>
                        <a:rPr lang="en-GB" sz="2000" dirty="0" smtClean="0">
                          <a:effectLst/>
                          <a:latin typeface="Verdana" panose="020B0604030504040204" pitchFamily="34" charset="0"/>
                          <a:ea typeface="Verdana" panose="020B0604030504040204" pitchFamily="34" charset="0"/>
                          <a:cs typeface="Verdana" panose="020B0604030504040204" pitchFamily="34" charset="0"/>
                        </a:rPr>
                        <a:t>real-life</a:t>
                      </a:r>
                      <a:endParaRPr lang="hu-HU"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8067" marR="58067" marT="0" marB="0"/>
                </a:tc>
              </a:tr>
              <a:tr h="1576876">
                <a:tc>
                  <a:txBody>
                    <a:bodyPr/>
                    <a:lstStyle/>
                    <a:p>
                      <a:pPr algn="ctr">
                        <a:lnSpc>
                          <a:spcPct val="115000"/>
                        </a:lnSpc>
                        <a:spcAft>
                          <a:spcPts val="0"/>
                        </a:spcAft>
                      </a:pPr>
                      <a:r>
                        <a:rPr lang="hu-HU" sz="1900" dirty="0" smtClean="0">
                          <a:effectLst/>
                          <a:latin typeface="Verdana" panose="020B0604030504040204" pitchFamily="34" charset="0"/>
                          <a:ea typeface="Verdana" panose="020B0604030504040204" pitchFamily="34" charset="0"/>
                          <a:cs typeface="Verdana" panose="020B0604030504040204" pitchFamily="34" charset="0"/>
                        </a:rPr>
                        <a:t>P</a:t>
                      </a:r>
                      <a:r>
                        <a:rPr lang="en-GB" sz="1900" dirty="0" smtClean="0">
                          <a:effectLst/>
                          <a:latin typeface="Verdana" panose="020B0604030504040204" pitchFamily="34" charset="0"/>
                          <a:ea typeface="Verdana" panose="020B0604030504040204" pitchFamily="34" charset="0"/>
                          <a:cs typeface="Verdana" panose="020B0604030504040204" pitchFamily="34" charset="0"/>
                        </a:rPr>
                        <a:t>op-</a:t>
                      </a:r>
                      <a:r>
                        <a:rPr lang="hu-HU" sz="1900" dirty="0" smtClean="0">
                          <a:effectLst/>
                          <a:latin typeface="Verdana" panose="020B0604030504040204" pitchFamily="34" charset="0"/>
                          <a:ea typeface="Verdana" panose="020B0604030504040204" pitchFamily="34" charset="0"/>
                          <a:cs typeface="Verdana" panose="020B0604030504040204" pitchFamily="34" charset="0"/>
                        </a:rPr>
                        <a:t>/</a:t>
                      </a:r>
                      <a:r>
                        <a:rPr lang="hu-HU" sz="1900" dirty="0" err="1" smtClean="0">
                          <a:effectLst/>
                          <a:latin typeface="Verdana" panose="020B0604030504040204" pitchFamily="34" charset="0"/>
                          <a:ea typeface="Verdana" panose="020B0604030504040204" pitchFamily="34" charset="0"/>
                          <a:cs typeface="Verdana" panose="020B0604030504040204" pitchFamily="34" charset="0"/>
                        </a:rPr>
                        <a:t>Sub-</a:t>
                      </a:r>
                      <a:r>
                        <a:rPr lang="en-GB" sz="1900" dirty="0" smtClean="0">
                          <a:effectLst/>
                          <a:latin typeface="Verdana" panose="020B0604030504040204" pitchFamily="34" charset="0"/>
                          <a:ea typeface="Verdana" panose="020B0604030504040204" pitchFamily="34" charset="0"/>
                          <a:cs typeface="Verdana" panose="020B0604030504040204" pitchFamily="34" charset="0"/>
                        </a:rPr>
                        <a:t>culture</a:t>
                      </a:r>
                      <a:endParaRPr lang="hu-HU" sz="1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8067" marR="58067" marT="0" marB="0" anchor="ctr">
                    <a:solidFill>
                      <a:schemeClr val="accent1">
                        <a:lumMod val="50000"/>
                      </a:schemeClr>
                    </a:solidFill>
                  </a:tcPr>
                </a:tc>
                <a:tc>
                  <a:txBody>
                    <a:bodyPr/>
                    <a:lstStyle/>
                    <a:p>
                      <a:pPr>
                        <a:lnSpc>
                          <a:spcPct val="115000"/>
                        </a:lnSpc>
                        <a:spcAft>
                          <a:spcPts val="0"/>
                        </a:spcAft>
                      </a:pPr>
                      <a:r>
                        <a:rPr lang="en-GB" sz="2000">
                          <a:effectLst/>
                          <a:latin typeface="Verdana" panose="020B0604030504040204" pitchFamily="34" charset="0"/>
                          <a:ea typeface="Verdana" panose="020B0604030504040204" pitchFamily="34" charset="0"/>
                          <a:cs typeface="Verdana" panose="020B0604030504040204" pitchFamily="34" charset="0"/>
                        </a:rPr>
                        <a:t>no</a:t>
                      </a:r>
                      <a:endParaRPr lang="hu-HU"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8067" marR="58067" marT="0" marB="0"/>
                </a:tc>
                <a:tc>
                  <a:txBody>
                    <a:bodyPr/>
                    <a:lstStyle/>
                    <a:p>
                      <a:pPr>
                        <a:lnSpc>
                          <a:spcPct val="115000"/>
                        </a:lnSpc>
                        <a:spcAft>
                          <a:spcPts val="0"/>
                        </a:spcAft>
                      </a:pPr>
                      <a:r>
                        <a:rPr lang="en-GB" sz="2000" dirty="0">
                          <a:effectLst/>
                          <a:latin typeface="Verdana" panose="020B0604030504040204" pitchFamily="34" charset="0"/>
                          <a:ea typeface="Verdana" panose="020B0604030504040204" pitchFamily="34" charset="0"/>
                          <a:cs typeface="Verdana" panose="020B0604030504040204" pitchFamily="34" charset="0"/>
                        </a:rPr>
                        <a:t>no</a:t>
                      </a:r>
                      <a:br>
                        <a:rPr lang="en-GB" sz="2000" dirty="0">
                          <a:effectLst/>
                          <a:latin typeface="Verdana" panose="020B0604030504040204" pitchFamily="34" charset="0"/>
                          <a:ea typeface="Verdana" panose="020B0604030504040204" pitchFamily="34" charset="0"/>
                          <a:cs typeface="Verdana" panose="020B0604030504040204" pitchFamily="34" charset="0"/>
                        </a:rPr>
                      </a:br>
                      <a:endParaRPr lang="hu-HU"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8067" marR="58067" marT="0" marB="0"/>
                </a:tc>
                <a:tc>
                  <a:txBody>
                    <a:bodyPr/>
                    <a:lstStyle/>
                    <a:p>
                      <a:pPr>
                        <a:lnSpc>
                          <a:spcPct val="115000"/>
                        </a:lnSpc>
                        <a:spcAft>
                          <a:spcPts val="0"/>
                        </a:spcAft>
                      </a:pPr>
                      <a:r>
                        <a:rPr lang="en-GB" sz="2000">
                          <a:effectLst/>
                          <a:latin typeface="Verdana" panose="020B0604030504040204" pitchFamily="34" charset="0"/>
                          <a:ea typeface="Verdana" panose="020B0604030504040204" pitchFamily="34" charset="0"/>
                          <a:cs typeface="Verdana" panose="020B0604030504040204" pitchFamily="34" charset="0"/>
                        </a:rPr>
                        <a:t>seldom</a:t>
                      </a:r>
                      <a:endParaRPr lang="hu-HU"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8067" marR="58067" marT="0" marB="0"/>
                </a:tc>
                <a:tc>
                  <a:txBody>
                    <a:bodyPr/>
                    <a:lstStyle/>
                    <a:p>
                      <a:pPr>
                        <a:lnSpc>
                          <a:spcPct val="115000"/>
                        </a:lnSpc>
                        <a:spcAft>
                          <a:spcPts val="0"/>
                        </a:spcAft>
                      </a:pPr>
                      <a:r>
                        <a:rPr lang="en-GB" sz="2000">
                          <a:effectLst/>
                          <a:latin typeface="Verdana" panose="020B0604030504040204" pitchFamily="34" charset="0"/>
                          <a:ea typeface="Verdana" panose="020B0604030504040204" pitchFamily="34" charset="0"/>
                          <a:cs typeface="Verdana" panose="020B0604030504040204" pitchFamily="34" charset="0"/>
                        </a:rPr>
                        <a:t>seldom</a:t>
                      </a:r>
                      <a:endParaRPr lang="hu-HU" sz="2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8067" marR="58067" marT="0" marB="0"/>
                </a:tc>
                <a:tc>
                  <a:txBody>
                    <a:bodyPr/>
                    <a:lstStyle/>
                    <a:p>
                      <a:pPr>
                        <a:lnSpc>
                          <a:spcPct val="115000"/>
                        </a:lnSpc>
                        <a:spcAft>
                          <a:spcPts val="0"/>
                        </a:spcAft>
                      </a:pPr>
                      <a:r>
                        <a:rPr lang="en-GB" sz="2000" dirty="0">
                          <a:effectLst/>
                          <a:latin typeface="Verdana" panose="020B0604030504040204" pitchFamily="34" charset="0"/>
                          <a:ea typeface="Verdana" panose="020B0604030504040204" pitchFamily="34" charset="0"/>
                          <a:cs typeface="Verdana" panose="020B0604030504040204" pitchFamily="34" charset="0"/>
                        </a:rPr>
                        <a:t>often</a:t>
                      </a:r>
                      <a:endParaRPr lang="hu-HU"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58067" marR="58067" marT="0" marB="0"/>
                </a:tc>
              </a:tr>
            </a:tbl>
          </a:graphicData>
        </a:graphic>
      </p:graphicFrame>
    </p:spTree>
    <p:extLst>
      <p:ext uri="{BB962C8B-B14F-4D97-AF65-F5344CB8AC3E}">
        <p14:creationId xmlns:p14="http://schemas.microsoft.com/office/powerpoint/2010/main" val="13522744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lstStyle/>
          <a:p>
            <a:pPr marL="0" indent="0" algn="ctr">
              <a:buNone/>
            </a:pPr>
            <a:endParaRPr lang="hu-HU" dirty="0" smtClean="0"/>
          </a:p>
          <a:p>
            <a:pPr marL="0" indent="0" algn="ctr">
              <a:buNone/>
            </a:pPr>
            <a:endParaRPr lang="hu-HU" dirty="0"/>
          </a:p>
          <a:p>
            <a:pPr marL="0" indent="0" algn="ctr">
              <a:buNone/>
            </a:pPr>
            <a:endParaRPr lang="hu-HU" dirty="0" smtClean="0"/>
          </a:p>
          <a:p>
            <a:pPr marL="0" indent="0" algn="ctr">
              <a:buNone/>
            </a:pPr>
            <a:endParaRPr lang="hu-HU" dirty="0"/>
          </a:p>
          <a:p>
            <a:pPr marL="0" indent="0" algn="ctr">
              <a:buNone/>
            </a:pPr>
            <a:endParaRPr lang="hu-HU" dirty="0" smtClean="0"/>
          </a:p>
          <a:p>
            <a:pPr marL="0" indent="0" algn="ctr">
              <a:buNone/>
            </a:pPr>
            <a:r>
              <a:rPr lang="hu-HU" dirty="0" smtClean="0"/>
              <a:t>Ágnes Veszelszki </a:t>
            </a:r>
          </a:p>
          <a:p>
            <a:pPr marL="0" indent="0" algn="ctr">
              <a:buNone/>
            </a:pPr>
            <a:r>
              <a:rPr lang="hu-HU" dirty="0" smtClean="0"/>
              <a:t>www.veszelszki.hu</a:t>
            </a:r>
          </a:p>
          <a:p>
            <a:pPr marL="0" indent="0" algn="ctr">
              <a:buNone/>
            </a:pPr>
            <a:r>
              <a:rPr lang="hu-HU" dirty="0" err="1" smtClean="0"/>
              <a:t>veszelszki.agnes</a:t>
            </a:r>
            <a:r>
              <a:rPr lang="hu-HU" dirty="0" smtClean="0"/>
              <a:t>@</a:t>
            </a:r>
            <a:r>
              <a:rPr lang="hu-HU" dirty="0" err="1" smtClean="0"/>
              <a:t>gmail.com</a:t>
            </a:r>
            <a:endParaRPr lang="hu-HU" dirty="0" smtClean="0"/>
          </a:p>
          <a:p>
            <a:pPr marL="0" indent="0" algn="ctr">
              <a:buNone/>
            </a:pPr>
            <a:endParaRPr lang="hu-HU" dirty="0"/>
          </a:p>
        </p:txBody>
      </p:sp>
      <p:pic>
        <p:nvPicPr>
          <p:cNvPr id="2050" name="Picture 2" descr="C:\Users\Veszelszkiné\Documents\cikk_thank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06422" y="764703"/>
            <a:ext cx="3681802" cy="3456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444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ím 1"/>
          <p:cNvSpPr>
            <a:spLocks noGrp="1"/>
          </p:cNvSpPr>
          <p:nvPr>
            <p:ph type="title"/>
          </p:nvPr>
        </p:nvSpPr>
        <p:spPr>
          <a:xfrm>
            <a:off x="0" y="274638"/>
            <a:ext cx="9144000" cy="1143000"/>
          </a:xfrm>
        </p:spPr>
        <p:txBody>
          <a:bodyPr/>
          <a:lstStyle/>
          <a:p>
            <a:pPr eaLnBrk="1" hangingPunct="1"/>
            <a:r>
              <a:rPr lang="en-GB" dirty="0"/>
              <a:t>1.1. Technological </a:t>
            </a:r>
            <a:r>
              <a:rPr lang="en-GB" dirty="0" smtClean="0"/>
              <a:t>determinism</a:t>
            </a:r>
            <a:endParaRPr lang="hu-HU" altLang="hu-HU" dirty="0" smtClean="0"/>
          </a:p>
        </p:txBody>
      </p:sp>
      <p:sp>
        <p:nvSpPr>
          <p:cNvPr id="4099" name="Tartalom helye 2"/>
          <p:cNvSpPr>
            <a:spLocks noGrp="1"/>
          </p:cNvSpPr>
          <p:nvPr>
            <p:ph idx="1"/>
          </p:nvPr>
        </p:nvSpPr>
        <p:spPr>
          <a:xfrm>
            <a:off x="251520" y="1600200"/>
            <a:ext cx="8712968" cy="4997152"/>
          </a:xfrm>
        </p:spPr>
        <p:txBody>
          <a:bodyPr/>
          <a:lstStyle/>
          <a:p>
            <a:r>
              <a:rPr lang="en-GB" dirty="0" smtClean="0"/>
              <a:t>various </a:t>
            </a:r>
            <a:r>
              <a:rPr lang="en-GB" dirty="0"/>
              <a:t>degrees of strength </a:t>
            </a:r>
            <a:endParaRPr lang="hu-HU" dirty="0" smtClean="0"/>
          </a:p>
          <a:p>
            <a:r>
              <a:rPr lang="en-GB" dirty="0" smtClean="0"/>
              <a:t>constraints </a:t>
            </a:r>
            <a:r>
              <a:rPr lang="en-GB" dirty="0"/>
              <a:t>and affordances </a:t>
            </a:r>
            <a:r>
              <a:rPr lang="hu-HU" dirty="0" smtClean="0"/>
              <a:t/>
            </a:r>
            <a:br>
              <a:rPr lang="hu-HU" dirty="0" smtClean="0"/>
            </a:br>
            <a:r>
              <a:rPr lang="en-GB" dirty="0" smtClean="0"/>
              <a:t>of </a:t>
            </a:r>
            <a:r>
              <a:rPr lang="en-GB" dirty="0"/>
              <a:t>the </a:t>
            </a:r>
            <a:r>
              <a:rPr lang="en-GB" dirty="0" smtClean="0"/>
              <a:t>medium</a:t>
            </a:r>
            <a:r>
              <a:rPr lang="hu-HU" dirty="0" smtClean="0"/>
              <a:t>/</a:t>
            </a:r>
            <a:r>
              <a:rPr lang="en-GB" dirty="0" smtClean="0"/>
              <a:t>technology </a:t>
            </a:r>
            <a:r>
              <a:rPr lang="en-GB" dirty="0"/>
              <a:t>determine (linguistic) </a:t>
            </a:r>
            <a:r>
              <a:rPr lang="en-GB" dirty="0" smtClean="0"/>
              <a:t>behaviour</a:t>
            </a:r>
            <a:endParaRPr lang="hu-HU" dirty="0" smtClean="0"/>
          </a:p>
          <a:p>
            <a:r>
              <a:rPr lang="en-GB" dirty="0" smtClean="0"/>
              <a:t>intention </a:t>
            </a:r>
            <a:r>
              <a:rPr lang="en-GB" dirty="0"/>
              <a:t>for pure technological </a:t>
            </a:r>
            <a:r>
              <a:rPr lang="en-GB" dirty="0" smtClean="0"/>
              <a:t>determinism</a:t>
            </a:r>
            <a:r>
              <a:rPr lang="hu-HU" dirty="0" smtClean="0"/>
              <a:t> ~</a:t>
            </a:r>
            <a:r>
              <a:rPr lang="en-GB" dirty="0" smtClean="0"/>
              <a:t> universality </a:t>
            </a:r>
            <a:r>
              <a:rPr lang="en-GB" dirty="0"/>
              <a:t>and convergence of </a:t>
            </a:r>
            <a:r>
              <a:rPr lang="en-GB" dirty="0" smtClean="0"/>
              <a:t>languages </a:t>
            </a:r>
            <a:r>
              <a:rPr lang="hu-HU" dirty="0" smtClean="0"/>
              <a:t/>
            </a:r>
            <a:br>
              <a:rPr lang="hu-HU" dirty="0" smtClean="0"/>
            </a:br>
            <a:r>
              <a:rPr lang="en-GB" dirty="0" smtClean="0"/>
              <a:t>used </a:t>
            </a:r>
            <a:r>
              <a:rPr lang="en-GB" dirty="0"/>
              <a:t>on the </a:t>
            </a:r>
            <a:r>
              <a:rPr lang="en-GB" dirty="0" smtClean="0"/>
              <a:t>Internet</a:t>
            </a:r>
            <a:r>
              <a:rPr lang="hu-HU" dirty="0" smtClean="0"/>
              <a:t> </a:t>
            </a:r>
            <a:r>
              <a:rPr lang="hu-HU" sz="1800" dirty="0" smtClean="0"/>
              <a:t>(</a:t>
            </a:r>
            <a:r>
              <a:rPr lang="hu-HU" sz="1800" dirty="0" err="1" smtClean="0"/>
              <a:t>Herring</a:t>
            </a:r>
            <a:r>
              <a:rPr lang="hu-HU" sz="1800" dirty="0"/>
              <a:t>, </a:t>
            </a:r>
            <a:r>
              <a:rPr lang="hu-HU" sz="1800" dirty="0" smtClean="0"/>
              <a:t>Stein, </a:t>
            </a:r>
            <a:r>
              <a:rPr lang="hu-HU" sz="1800" dirty="0" err="1" smtClean="0"/>
              <a:t>Virtanen</a:t>
            </a:r>
            <a:r>
              <a:rPr lang="hu-HU" sz="1800" dirty="0" smtClean="0"/>
              <a:t> 2013)</a:t>
            </a:r>
            <a:endParaRPr lang="hu-HU"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sz="4000" dirty="0"/>
              <a:t>1.2. </a:t>
            </a:r>
            <a:r>
              <a:rPr lang="hu-HU" sz="4000" dirty="0" smtClean="0"/>
              <a:t>D</a:t>
            </a:r>
            <a:r>
              <a:rPr lang="en-GB" sz="4000" dirty="0" err="1" smtClean="0"/>
              <a:t>igital</a:t>
            </a:r>
            <a:r>
              <a:rPr lang="en-GB" sz="4000" dirty="0" smtClean="0"/>
              <a:t> </a:t>
            </a:r>
            <a:r>
              <a:rPr lang="en-GB" sz="4000" dirty="0"/>
              <a:t>communication—</a:t>
            </a:r>
            <a:r>
              <a:rPr lang="hu-HU" sz="4000" dirty="0"/>
              <a:t/>
            </a:r>
            <a:br>
              <a:rPr lang="hu-HU" sz="4000" dirty="0"/>
            </a:br>
            <a:r>
              <a:rPr lang="en-GB" sz="4000" dirty="0"/>
              <a:t>a deficient or a new form</a:t>
            </a:r>
            <a:r>
              <a:rPr lang="en-GB" sz="4000" dirty="0" smtClean="0"/>
              <a:t>?</a:t>
            </a:r>
            <a:endParaRPr lang="hu-HU" sz="4000" dirty="0"/>
          </a:p>
        </p:txBody>
      </p:sp>
      <p:sp>
        <p:nvSpPr>
          <p:cNvPr id="3" name="Tartalom helye 2"/>
          <p:cNvSpPr>
            <a:spLocks noGrp="1"/>
          </p:cNvSpPr>
          <p:nvPr>
            <p:ph idx="1"/>
          </p:nvPr>
        </p:nvSpPr>
        <p:spPr>
          <a:xfrm>
            <a:off x="0" y="1844824"/>
            <a:ext cx="9144000" cy="4752528"/>
          </a:xfrm>
        </p:spPr>
        <p:txBody>
          <a:bodyPr/>
          <a:lstStyle/>
          <a:p>
            <a:r>
              <a:rPr lang="en-GB" dirty="0" err="1" smtClean="0"/>
              <a:t>netlinguistics</a:t>
            </a:r>
            <a:r>
              <a:rPr lang="hu-HU" dirty="0" smtClean="0"/>
              <a:t> (</a:t>
            </a:r>
            <a:r>
              <a:rPr lang="en-GB" dirty="0"/>
              <a:t>1980</a:t>
            </a:r>
            <a:r>
              <a:rPr lang="hu-HU" dirty="0"/>
              <a:t>-</a:t>
            </a:r>
            <a:r>
              <a:rPr lang="en-GB" dirty="0" smtClean="0"/>
              <a:t>1990s</a:t>
            </a:r>
            <a:r>
              <a:rPr lang="hu-HU" dirty="0" smtClean="0"/>
              <a:t>):</a:t>
            </a:r>
            <a:r>
              <a:rPr lang="en-GB" dirty="0" smtClean="0"/>
              <a:t> comparison</a:t>
            </a:r>
            <a:r>
              <a:rPr lang="hu-HU" dirty="0" smtClean="0"/>
              <a:t>:</a:t>
            </a:r>
            <a:r>
              <a:rPr lang="en-GB" dirty="0" smtClean="0"/>
              <a:t> online text to </a:t>
            </a:r>
            <a:r>
              <a:rPr lang="en-GB" dirty="0"/>
              <a:t>oral and written </a:t>
            </a:r>
            <a:r>
              <a:rPr lang="en-GB" dirty="0" smtClean="0"/>
              <a:t>language</a:t>
            </a:r>
            <a:endParaRPr lang="hu-HU" dirty="0" smtClean="0"/>
          </a:p>
          <a:p>
            <a:pPr lvl="1"/>
            <a:r>
              <a:rPr lang="en-GB" dirty="0" smtClean="0"/>
              <a:t>interactive register</a:t>
            </a:r>
            <a:r>
              <a:rPr lang="hu-HU" dirty="0" smtClean="0"/>
              <a:t>: </a:t>
            </a:r>
            <a:r>
              <a:rPr lang="en-GB" dirty="0" smtClean="0"/>
              <a:t>dialogical </a:t>
            </a:r>
            <a:r>
              <a:rPr lang="en-GB" dirty="0"/>
              <a:t>elements </a:t>
            </a:r>
            <a:r>
              <a:rPr lang="hu-HU" dirty="0" smtClean="0"/>
              <a:t/>
            </a:r>
            <a:br>
              <a:rPr lang="hu-HU" dirty="0" smtClean="0"/>
            </a:br>
            <a:r>
              <a:rPr lang="hu-HU" dirty="0" err="1" smtClean="0"/>
              <a:t>in</a:t>
            </a:r>
            <a:r>
              <a:rPr lang="hu-HU" dirty="0" smtClean="0"/>
              <a:t> </a:t>
            </a:r>
            <a:r>
              <a:rPr lang="hu-HU" dirty="0" err="1" smtClean="0"/>
              <a:t>written</a:t>
            </a:r>
            <a:r>
              <a:rPr lang="hu-HU" dirty="0" smtClean="0"/>
              <a:t> </a:t>
            </a:r>
            <a:r>
              <a:rPr lang="hu-HU" dirty="0" err="1" smtClean="0"/>
              <a:t>communication</a:t>
            </a:r>
            <a:r>
              <a:rPr lang="hu-HU" dirty="0"/>
              <a:t> </a:t>
            </a:r>
            <a:endParaRPr lang="hu-HU" dirty="0" smtClean="0"/>
          </a:p>
          <a:p>
            <a:pPr lvl="1"/>
            <a:r>
              <a:rPr lang="en-GB" dirty="0" smtClean="0"/>
              <a:t>conceptual</a:t>
            </a:r>
            <a:r>
              <a:rPr lang="hu-HU" dirty="0" smtClean="0"/>
              <a:t>/</a:t>
            </a:r>
            <a:r>
              <a:rPr lang="en-GB" dirty="0" smtClean="0"/>
              <a:t>medial </a:t>
            </a:r>
            <a:r>
              <a:rPr lang="en-GB" dirty="0"/>
              <a:t>literacy and orality</a:t>
            </a:r>
            <a:r>
              <a:rPr lang="hu-HU" sz="2000"/>
              <a:t> </a:t>
            </a:r>
          </a:p>
          <a:p>
            <a:pPr lvl="1"/>
            <a:r>
              <a:rPr lang="hu-HU" smtClean="0"/>
              <a:t>terms</a:t>
            </a:r>
            <a:r>
              <a:rPr lang="hu-HU" dirty="0" smtClean="0"/>
              <a:t>: </a:t>
            </a:r>
            <a:r>
              <a:rPr lang="en-GB" dirty="0" smtClean="0"/>
              <a:t>pseudo-orality</a:t>
            </a:r>
            <a:r>
              <a:rPr lang="hu-HU" dirty="0" smtClean="0"/>
              <a:t>, </a:t>
            </a:r>
            <a:r>
              <a:rPr lang="en-GB" dirty="0" smtClean="0"/>
              <a:t>written form </a:t>
            </a:r>
            <a:r>
              <a:rPr lang="en-GB" dirty="0"/>
              <a:t>of </a:t>
            </a:r>
            <a:r>
              <a:rPr lang="en-GB" dirty="0" smtClean="0"/>
              <a:t>talks</a:t>
            </a:r>
            <a:r>
              <a:rPr lang="hu-HU" dirty="0" smtClean="0"/>
              <a:t>, </a:t>
            </a:r>
            <a:r>
              <a:rPr lang="en-GB" dirty="0" smtClean="0"/>
              <a:t>secondary orality</a:t>
            </a:r>
            <a:r>
              <a:rPr lang="hu-HU" dirty="0" smtClean="0"/>
              <a:t>, </a:t>
            </a:r>
            <a:r>
              <a:rPr lang="en-GB" dirty="0" smtClean="0"/>
              <a:t>symbolic literacy</a:t>
            </a:r>
            <a:r>
              <a:rPr lang="hu-HU" dirty="0" smtClean="0"/>
              <a:t>, </a:t>
            </a:r>
            <a:br>
              <a:rPr lang="hu-HU" dirty="0" smtClean="0"/>
            </a:br>
            <a:r>
              <a:rPr lang="en-GB" dirty="0" smtClean="0"/>
              <a:t>new </a:t>
            </a:r>
            <a:r>
              <a:rPr lang="en-GB" dirty="0"/>
              <a:t>oral </a:t>
            </a:r>
            <a:r>
              <a:rPr lang="en-GB" dirty="0" smtClean="0"/>
              <a:t>communication</a:t>
            </a:r>
            <a:r>
              <a:rPr lang="hu-HU" dirty="0" smtClean="0"/>
              <a:t>, </a:t>
            </a:r>
            <a:r>
              <a:rPr lang="en-GB" dirty="0" smtClean="0"/>
              <a:t>virtual literacy</a:t>
            </a:r>
            <a:endParaRPr lang="hu-HU" dirty="0" smtClean="0"/>
          </a:p>
          <a:p>
            <a:pPr lvl="1"/>
            <a:r>
              <a:rPr lang="hu-HU" dirty="0"/>
              <a:t>&gt; </a:t>
            </a:r>
            <a:r>
              <a:rPr lang="en-GB" dirty="0" err="1"/>
              <a:t>oscillat</a:t>
            </a:r>
            <a:r>
              <a:rPr lang="hu-HU" dirty="0"/>
              <a:t>ing</a:t>
            </a:r>
          </a:p>
          <a:p>
            <a:endParaRPr lang="hu-HU" sz="2400" dirty="0" smtClean="0"/>
          </a:p>
          <a:p>
            <a:endParaRPr lang="hu-HU" dirty="0"/>
          </a:p>
        </p:txBody>
      </p:sp>
    </p:spTree>
    <p:extLst>
      <p:ext uri="{BB962C8B-B14F-4D97-AF65-F5344CB8AC3E}">
        <p14:creationId xmlns:p14="http://schemas.microsoft.com/office/powerpoint/2010/main" val="231112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39552" y="260648"/>
            <a:ext cx="8229600" cy="1143000"/>
          </a:xfrm>
        </p:spPr>
        <p:txBody>
          <a:bodyPr/>
          <a:lstStyle/>
          <a:p>
            <a:pPr lvl="1"/>
            <a:r>
              <a:rPr lang="hu-HU" dirty="0" err="1" smtClean="0"/>
              <a:t>E</a:t>
            </a:r>
            <a:r>
              <a:rPr lang="en-GB" dirty="0" err="1" smtClean="0"/>
              <a:t>xpla</a:t>
            </a:r>
            <a:r>
              <a:rPr lang="hu-HU" dirty="0" err="1"/>
              <a:t>nation</a:t>
            </a:r>
            <a:r>
              <a:rPr lang="hu-HU" dirty="0"/>
              <a:t> </a:t>
            </a:r>
            <a:r>
              <a:rPr lang="hu-HU" dirty="0" smtClean="0"/>
              <a:t/>
            </a:r>
            <a:br>
              <a:rPr lang="hu-HU" dirty="0" smtClean="0"/>
            </a:br>
            <a:r>
              <a:rPr lang="hu-HU" dirty="0" err="1" smtClean="0"/>
              <a:t>for</a:t>
            </a:r>
            <a:r>
              <a:rPr lang="hu-HU" dirty="0" smtClean="0"/>
              <a:t> </a:t>
            </a:r>
            <a:r>
              <a:rPr lang="en-GB" dirty="0"/>
              <a:t>structural </a:t>
            </a:r>
            <a:r>
              <a:rPr lang="en-GB" dirty="0" err="1"/>
              <a:t>featur</a:t>
            </a:r>
            <a:r>
              <a:rPr lang="hu-HU" dirty="0" smtClean="0"/>
              <a:t>es</a:t>
            </a:r>
            <a:endParaRPr lang="hu-HU" dirty="0"/>
          </a:p>
        </p:txBody>
      </p:sp>
      <p:sp>
        <p:nvSpPr>
          <p:cNvPr id="3" name="Tartalom helye 2"/>
          <p:cNvSpPr>
            <a:spLocks noGrp="1"/>
          </p:cNvSpPr>
          <p:nvPr>
            <p:ph idx="1"/>
          </p:nvPr>
        </p:nvSpPr>
        <p:spPr/>
        <p:txBody>
          <a:bodyPr/>
          <a:lstStyle/>
          <a:p>
            <a:pPr marL="342900" lvl="1" indent="-342900">
              <a:buFontTx/>
              <a:buChar char="•"/>
            </a:pPr>
            <a:r>
              <a:rPr lang="hu-HU" sz="3200" dirty="0" err="1"/>
              <a:t>early</a:t>
            </a:r>
            <a:r>
              <a:rPr lang="hu-HU" sz="3200" dirty="0"/>
              <a:t> </a:t>
            </a:r>
            <a:r>
              <a:rPr lang="hu-HU" sz="3200" dirty="0" err="1" smtClean="0"/>
              <a:t>research</a:t>
            </a:r>
            <a:r>
              <a:rPr lang="hu-HU" sz="3200" dirty="0" smtClean="0"/>
              <a:t>:</a:t>
            </a:r>
            <a:r>
              <a:rPr lang="en-GB" sz="3200" dirty="0" smtClean="0"/>
              <a:t>lack </a:t>
            </a:r>
            <a:r>
              <a:rPr lang="hu-HU" sz="3200" dirty="0"/>
              <a:t>+ </a:t>
            </a:r>
            <a:r>
              <a:rPr lang="en-GB" sz="3200" dirty="0" smtClean="0"/>
              <a:t>compensation</a:t>
            </a:r>
            <a:endParaRPr lang="hu-HU" sz="3200" dirty="0"/>
          </a:p>
          <a:p>
            <a:pPr lvl="1"/>
            <a:r>
              <a:rPr lang="hu-HU" dirty="0" smtClean="0"/>
              <a:t>”</a:t>
            </a:r>
            <a:r>
              <a:rPr lang="en-GB" dirty="0" smtClean="0"/>
              <a:t>electronic </a:t>
            </a:r>
            <a:r>
              <a:rPr lang="en-GB" dirty="0"/>
              <a:t>contexts are often impoverished ones</a:t>
            </a:r>
            <a:r>
              <a:rPr lang="en-GB" dirty="0" smtClean="0"/>
              <a:t>”</a:t>
            </a:r>
            <a:endParaRPr lang="hu-HU" dirty="0" smtClean="0"/>
          </a:p>
          <a:p>
            <a:pPr lvl="2"/>
            <a:r>
              <a:rPr lang="en-GB" dirty="0" smtClean="0"/>
              <a:t>emoticons </a:t>
            </a:r>
            <a:endParaRPr lang="hu-HU" dirty="0" smtClean="0"/>
          </a:p>
          <a:p>
            <a:pPr lvl="2"/>
            <a:r>
              <a:rPr lang="en-GB" dirty="0" smtClean="0"/>
              <a:t>performative </a:t>
            </a:r>
            <a:r>
              <a:rPr lang="en-GB" dirty="0"/>
              <a:t>action </a:t>
            </a:r>
            <a:r>
              <a:rPr lang="en-GB" dirty="0" smtClean="0"/>
              <a:t>words</a:t>
            </a:r>
            <a:r>
              <a:rPr lang="hu-HU" dirty="0" smtClean="0"/>
              <a:t>: </a:t>
            </a:r>
            <a:r>
              <a:rPr lang="en-GB" dirty="0" smtClean="0"/>
              <a:t>*wink</a:t>
            </a:r>
            <a:r>
              <a:rPr lang="en-GB" dirty="0"/>
              <a:t>* </a:t>
            </a:r>
            <a:endParaRPr lang="hu-HU" dirty="0" smtClean="0"/>
          </a:p>
          <a:p>
            <a:pPr lvl="2"/>
            <a:r>
              <a:rPr lang="en-GB" dirty="0" smtClean="0"/>
              <a:t>abbreviations</a:t>
            </a:r>
            <a:r>
              <a:rPr lang="en-GB" dirty="0"/>
              <a:t>, </a:t>
            </a:r>
            <a:r>
              <a:rPr lang="en-GB" dirty="0" smtClean="0"/>
              <a:t>acronyms</a:t>
            </a:r>
            <a:r>
              <a:rPr lang="hu-HU" dirty="0" smtClean="0"/>
              <a:t>, </a:t>
            </a:r>
            <a:r>
              <a:rPr lang="en-GB" dirty="0" err="1" smtClean="0"/>
              <a:t>inflectives</a:t>
            </a:r>
            <a:endParaRPr lang="hu-HU" dirty="0"/>
          </a:p>
          <a:p>
            <a:r>
              <a:rPr lang="en-GB" dirty="0" smtClean="0"/>
              <a:t>ludic </a:t>
            </a:r>
            <a:r>
              <a:rPr lang="en-GB" dirty="0"/>
              <a:t>character of </a:t>
            </a:r>
            <a:r>
              <a:rPr lang="en-GB" dirty="0" smtClean="0"/>
              <a:t>language</a:t>
            </a:r>
            <a:r>
              <a:rPr lang="hu-HU" dirty="0" smtClean="0"/>
              <a:t>, </a:t>
            </a:r>
            <a:br>
              <a:rPr lang="hu-HU" dirty="0" smtClean="0"/>
            </a:br>
            <a:r>
              <a:rPr lang="en-GB" dirty="0" smtClean="0"/>
              <a:t>less </a:t>
            </a:r>
            <a:r>
              <a:rPr lang="en-GB" dirty="0"/>
              <a:t>strict </a:t>
            </a:r>
            <a:r>
              <a:rPr lang="en-GB" dirty="0" smtClean="0"/>
              <a:t>norms</a:t>
            </a:r>
            <a:r>
              <a:rPr lang="hu-HU" dirty="0" smtClean="0"/>
              <a:t>, </a:t>
            </a:r>
            <a:br>
              <a:rPr lang="hu-HU" dirty="0" smtClean="0"/>
            </a:br>
            <a:r>
              <a:rPr lang="en-GB" dirty="0" smtClean="0"/>
              <a:t>metalinguistic reflexion</a:t>
            </a:r>
            <a:endParaRPr lang="hu-HU" dirty="0" smtClean="0"/>
          </a:p>
        </p:txBody>
      </p:sp>
    </p:spTree>
    <p:extLst>
      <p:ext uri="{BB962C8B-B14F-4D97-AF65-F5344CB8AC3E}">
        <p14:creationId xmlns:p14="http://schemas.microsoft.com/office/powerpoint/2010/main" val="2414204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22313" y="2924944"/>
            <a:ext cx="7772400" cy="2844031"/>
          </a:xfrm>
        </p:spPr>
        <p:txBody>
          <a:bodyPr/>
          <a:lstStyle/>
          <a:p>
            <a:r>
              <a:rPr lang="hu-HU" b="0" dirty="0" smtClean="0"/>
              <a:t>2. visuality</a:t>
            </a:r>
            <a:r>
              <a:rPr lang="hu-HU" dirty="0"/>
              <a:t/>
            </a:r>
            <a:br>
              <a:rPr lang="hu-HU" dirty="0"/>
            </a:br>
            <a:endParaRPr lang="hu-HU" dirty="0"/>
          </a:p>
        </p:txBody>
      </p:sp>
    </p:spTree>
    <p:extLst>
      <p:ext uri="{BB962C8B-B14F-4D97-AF65-F5344CB8AC3E}">
        <p14:creationId xmlns:p14="http://schemas.microsoft.com/office/powerpoint/2010/main" val="3507142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504" y="274638"/>
            <a:ext cx="8856984" cy="1143000"/>
          </a:xfrm>
        </p:spPr>
        <p:txBody>
          <a:bodyPr/>
          <a:lstStyle/>
          <a:p>
            <a:r>
              <a:rPr lang="hu-HU" dirty="0" err="1" smtClean="0"/>
              <a:t>Examples</a:t>
            </a:r>
            <a:r>
              <a:rPr lang="hu-HU" dirty="0" smtClean="0"/>
              <a:t> </a:t>
            </a:r>
            <a:r>
              <a:rPr lang="hu-HU" dirty="0" err="1" smtClean="0"/>
              <a:t>for</a:t>
            </a:r>
            <a:r>
              <a:rPr lang="hu-HU" dirty="0" smtClean="0"/>
              <a:t> </a:t>
            </a:r>
            <a:r>
              <a:rPr lang="en-US" dirty="0" smtClean="0"/>
              <a:t>significance </a:t>
            </a:r>
            <a:r>
              <a:rPr lang="en-US" dirty="0"/>
              <a:t>of visuality </a:t>
            </a:r>
            <a:r>
              <a:rPr lang="hu-HU" dirty="0" err="1" smtClean="0"/>
              <a:t>in</a:t>
            </a:r>
            <a:r>
              <a:rPr lang="hu-HU" dirty="0" smtClean="0"/>
              <a:t> ICT</a:t>
            </a:r>
            <a:endParaRPr lang="hu-HU" dirty="0"/>
          </a:p>
        </p:txBody>
      </p:sp>
      <p:sp>
        <p:nvSpPr>
          <p:cNvPr id="3" name="Tartalom helye 2"/>
          <p:cNvSpPr>
            <a:spLocks noGrp="1"/>
          </p:cNvSpPr>
          <p:nvPr>
            <p:ph idx="1"/>
          </p:nvPr>
        </p:nvSpPr>
        <p:spPr>
          <a:xfrm>
            <a:off x="457200" y="1844824"/>
            <a:ext cx="8507288" cy="4281339"/>
          </a:xfrm>
        </p:spPr>
        <p:txBody>
          <a:bodyPr/>
          <a:lstStyle/>
          <a:p>
            <a:r>
              <a:rPr lang="en-US" dirty="0" smtClean="0"/>
              <a:t>profile </a:t>
            </a:r>
            <a:r>
              <a:rPr lang="en-US" dirty="0"/>
              <a:t>pictures on social network sites </a:t>
            </a:r>
            <a:endParaRPr lang="hu-HU" dirty="0" smtClean="0"/>
          </a:p>
          <a:p>
            <a:r>
              <a:rPr lang="en-US" dirty="0" smtClean="0"/>
              <a:t>selfies</a:t>
            </a:r>
            <a:endParaRPr lang="hu-HU" dirty="0" smtClean="0"/>
          </a:p>
          <a:p>
            <a:r>
              <a:rPr lang="en-US" dirty="0" smtClean="0"/>
              <a:t>desktop </a:t>
            </a:r>
            <a:r>
              <a:rPr lang="en-US" dirty="0"/>
              <a:t>panels of operation systems </a:t>
            </a:r>
            <a:endParaRPr lang="hu-HU" dirty="0" smtClean="0"/>
          </a:p>
          <a:p>
            <a:r>
              <a:rPr lang="en-US" dirty="0" smtClean="0"/>
              <a:t>pic-jokes </a:t>
            </a:r>
            <a:r>
              <a:rPr lang="en-US" dirty="0"/>
              <a:t>and </a:t>
            </a:r>
            <a:r>
              <a:rPr lang="en-US" dirty="0" smtClean="0"/>
              <a:t>memes</a:t>
            </a:r>
            <a:endParaRPr lang="hu-HU" dirty="0" smtClean="0"/>
          </a:p>
          <a:p>
            <a:r>
              <a:rPr lang="en-US" dirty="0" smtClean="0"/>
              <a:t>emoticons</a:t>
            </a:r>
            <a:endParaRPr lang="hu-HU" dirty="0" smtClean="0"/>
          </a:p>
          <a:p>
            <a:r>
              <a:rPr lang="en-US" dirty="0" smtClean="0"/>
              <a:t>reaction-gifs</a:t>
            </a:r>
            <a:endParaRPr lang="hu-H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6481" y="3645023"/>
            <a:ext cx="3159859" cy="17695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666" r="83594" b="79667"/>
          <a:stretch/>
        </p:blipFill>
        <p:spPr bwMode="auto">
          <a:xfrm>
            <a:off x="5696481" y="5373216"/>
            <a:ext cx="3148090" cy="14241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89604" l="0" r="99197"/>
                    </a14:imgEffect>
                  </a14:imgLayer>
                </a14:imgProps>
              </a:ext>
              <a:ext uri="{28A0092B-C50C-407E-A947-70E740481C1C}">
                <a14:useLocalDpi xmlns:a14="http://schemas.microsoft.com/office/drawing/2010/main" val="0"/>
              </a:ext>
            </a:extLst>
          </a:blip>
          <a:srcRect/>
          <a:stretch>
            <a:fillRect/>
          </a:stretch>
        </p:blipFill>
        <p:spPr bwMode="auto">
          <a:xfrm>
            <a:off x="3563888" y="4437021"/>
            <a:ext cx="1939677" cy="1573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2858" y="5497340"/>
            <a:ext cx="1935288" cy="12878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7097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22313" y="2924944"/>
            <a:ext cx="7772400" cy="2844031"/>
          </a:xfrm>
        </p:spPr>
        <p:txBody>
          <a:bodyPr/>
          <a:lstStyle/>
          <a:p>
            <a:r>
              <a:rPr lang="en-GB" b="0" dirty="0"/>
              <a:t>3. Non-verbal communication </a:t>
            </a:r>
            <a:r>
              <a:rPr lang="hu-HU" b="0" dirty="0" smtClean="0"/>
              <a:t/>
            </a:r>
            <a:br>
              <a:rPr lang="hu-HU" b="0" dirty="0" smtClean="0"/>
            </a:br>
            <a:r>
              <a:rPr lang="en-GB" b="0" dirty="0" smtClean="0"/>
              <a:t>on </a:t>
            </a:r>
            <a:r>
              <a:rPr lang="en-GB" b="0" dirty="0"/>
              <a:t>the Internet</a:t>
            </a:r>
            <a:endParaRPr lang="hu-HU" b="0" dirty="0"/>
          </a:p>
        </p:txBody>
      </p:sp>
    </p:spTree>
    <p:extLst>
      <p:ext uri="{BB962C8B-B14F-4D97-AF65-F5344CB8AC3E}">
        <p14:creationId xmlns:p14="http://schemas.microsoft.com/office/powerpoint/2010/main" val="488344164"/>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12325</TotalTime>
  <Words>750</Words>
  <Application>Microsoft Office PowerPoint</Application>
  <PresentationFormat>Diavetítés a képernyőre (4:3 oldalarány)</PresentationFormat>
  <Paragraphs>200</Paragraphs>
  <Slides>33</Slides>
  <Notes>0</Notes>
  <HiddenSlides>0</HiddenSlides>
  <MMClips>0</MMClips>
  <ScaleCrop>false</ScaleCrop>
  <HeadingPairs>
    <vt:vector size="4" baseType="variant">
      <vt:variant>
        <vt:lpstr>Téma</vt:lpstr>
      </vt:variant>
      <vt:variant>
        <vt:i4>1</vt:i4>
      </vt:variant>
      <vt:variant>
        <vt:lpstr>Diacímek</vt:lpstr>
      </vt:variant>
      <vt:variant>
        <vt:i4>33</vt:i4>
      </vt:variant>
    </vt:vector>
  </HeadingPairs>
  <TitlesOfParts>
    <vt:vector size="34" baseType="lpstr">
      <vt:lpstr>Diseño predeterminado</vt:lpstr>
      <vt:lpstr>A paradox  of non-verbal communication on the Internet:  emoticons vs. reaction-gifs</vt:lpstr>
      <vt:lpstr>Overview</vt:lpstr>
      <vt:lpstr>1. Fundamental assumptions of linguistic research on digital communication  </vt:lpstr>
      <vt:lpstr>1.1. Technological determinism</vt:lpstr>
      <vt:lpstr>1.2. Digital communication— a deficient or a new form?</vt:lpstr>
      <vt:lpstr>Explanation  for structural features</vt:lpstr>
      <vt:lpstr>2. visuality </vt:lpstr>
      <vt:lpstr>Examples for significance of visuality in ICT</vt:lpstr>
      <vt:lpstr>3. Non-verbal communication  on the Internet</vt:lpstr>
      <vt:lpstr>3.1. Verbal smileys and inflectives</vt:lpstr>
      <vt:lpstr>Verbal smileys</vt:lpstr>
      <vt:lpstr>Inflectives</vt:lpstr>
      <vt:lpstr>3.2. Emoticons</vt:lpstr>
      <vt:lpstr>3.3. Reaction-gifs</vt:lpstr>
      <vt:lpstr>4. Empirical study  on reaction-gifs</vt:lpstr>
      <vt:lpstr>Empirical research </vt:lpstr>
      <vt:lpstr>The sample</vt:lpstr>
      <vt:lpstr>Knowledge &amp; usage of reaction-gifs</vt:lpstr>
      <vt:lpstr>Time spent on the net &amp;  knowledge of reaction-gifs</vt:lpstr>
      <vt:lpstr>4.1. Definition of reaction-gifs</vt:lpstr>
      <vt:lpstr>4.2. Pragmatic and sociolinguistic traits of using reaction-gifs</vt:lpstr>
      <vt:lpstr>Recipient (whether it is possible to send reaction-gifs to the recipient)</vt:lpstr>
      <vt:lpstr>Important actors </vt:lpstr>
      <vt:lpstr>Texts</vt:lpstr>
      <vt:lpstr>4.3. Occurrence of reaction-gifs</vt:lpstr>
      <vt:lpstr>Occurence</vt:lpstr>
      <vt:lpstr>Occurence</vt:lpstr>
      <vt:lpstr>Occurence in online press</vt:lpstr>
      <vt:lpstr>4.4. Impacts of reaction-gifs on non-digital communication</vt:lpstr>
      <vt:lpstr>Impacts of reaction-gifs on non-digital communication</vt:lpstr>
      <vt:lpstr>5. Visuality and time.   Emoticons vs. reaction-gifs</vt:lpstr>
      <vt:lpstr>PowerPoint bemutató</vt:lpstr>
      <vt:lpstr>PowerPoint bemutató</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www.veszelszki.hu</cp:lastModifiedBy>
  <cp:revision>714</cp:revision>
  <dcterms:created xsi:type="dcterms:W3CDTF">2010-05-23T14:28:12Z</dcterms:created>
  <dcterms:modified xsi:type="dcterms:W3CDTF">2014-11-15T08:11:21Z</dcterms:modified>
</cp:coreProperties>
</file>