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1" r:id="rId3"/>
    <p:sldId id="263" r:id="rId4"/>
    <p:sldId id="266" r:id="rId5"/>
    <p:sldId id="302" r:id="rId6"/>
    <p:sldId id="307" r:id="rId7"/>
    <p:sldId id="303" r:id="rId8"/>
    <p:sldId id="290" r:id="rId9"/>
    <p:sldId id="291" r:id="rId10"/>
    <p:sldId id="304" r:id="rId11"/>
    <p:sldId id="305" r:id="rId12"/>
    <p:sldId id="309" r:id="rId13"/>
    <p:sldId id="269" r:id="rId14"/>
    <p:sldId id="294" r:id="rId15"/>
    <p:sldId id="270" r:id="rId16"/>
    <p:sldId id="293" r:id="rId17"/>
    <p:sldId id="310" r:id="rId1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971"/>
    <a:srgbClr val="510746"/>
    <a:srgbClr val="FA62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5" autoAdjust="0"/>
    <p:restoredTop sz="94574" autoAdjust="0"/>
  </p:normalViewPr>
  <p:slideViewPr>
    <p:cSldViewPr>
      <p:cViewPr>
        <p:scale>
          <a:sx n="50" d="100"/>
          <a:sy n="50" d="100"/>
        </p:scale>
        <p:origin x="-105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9385-5EB4-4B16-9168-C499B1B08CF9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7D98E-F0EB-4FE4-B593-D2A0977A698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F561-5891-46A4-BDC0-96A6801B7285}" type="datetimeFigureOut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A23C-010B-4CA8-A654-5D90B2BD03C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A23C-010B-4CA8-A654-5D90B2BD03C0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D548-7DE1-4557-A763-EDFAC5FBC463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F49-F6F5-4917-B2A4-787DD28917BD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2C27-1083-49C3-9B4D-5E4E7415D0B0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E7E-CE48-44BC-AEC6-4E64E12728E4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816D-E593-498F-8EED-08BA77D82F26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1B55-32BE-407F-9B04-9B1E76B50082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1F14-543D-4BA7-93C8-8B7BFD4D92A7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7E70-A180-4F6E-993F-2F608C97C749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7340-3EA8-43C8-B939-F3FA4259FE8C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4882-3CCC-4260-8222-270964E53ECF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A190-A1B6-4183-AA63-55EDADB4695A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F318-DCF7-41DF-A282-BFBA7005421D}" type="datetime1">
              <a:rPr lang="hu-HU" smtClean="0"/>
              <a:pPr/>
              <a:t>2014.11.15.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</a:t>
            </a:fld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-202" r="12643"/>
          <a:stretch>
            <a:fillRect/>
          </a:stretch>
        </p:blipFill>
        <p:spPr bwMode="auto">
          <a:xfrm>
            <a:off x="0" y="-23372"/>
            <a:ext cx="9144000" cy="689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510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0" y="332656"/>
            <a:ext cx="4608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Non-linear </a:t>
            </a:r>
            <a:r>
              <a:rPr lang="en-GB" sz="38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reading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67544" y="184482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Cambria" pitchFamily="18" charset="0"/>
              </a:rPr>
              <a:t>It is a fragmental, scanning, superficial, bouncing, simultaneous, information sorting, fast and pictorial reading, which concentrates on the individual elements and </a:t>
            </a:r>
            <a:r>
              <a:rPr lang="hu-HU" sz="2200" dirty="0" smtClean="0">
                <a:latin typeface="Cambria" pitchFamily="18" charset="0"/>
              </a:rPr>
              <a:t>also </a:t>
            </a:r>
            <a:r>
              <a:rPr lang="en-GB" sz="2200" dirty="0" smtClean="0">
                <a:latin typeface="Cambria" pitchFamily="18" charset="0"/>
              </a:rPr>
              <a:t>on the users. </a:t>
            </a:r>
          </a:p>
          <a:p>
            <a:pPr marL="457200" indent="-457200" algn="just">
              <a:buFont typeface="+mj-lt"/>
              <a:buAutoNum type="arabicParenR"/>
            </a:pPr>
            <a:endParaRPr lang="en-GB" sz="22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711200" indent="-269875" algn="just"/>
            <a:r>
              <a:rPr lang="en-GB" sz="2200" dirty="0" smtClean="0">
                <a:latin typeface="Cambria"/>
              </a:rPr>
              <a:t>→ it facilitates primarily the rapid information searching, not the</a:t>
            </a:r>
            <a:r>
              <a:rPr lang="en-GB" sz="2200" dirty="0" smtClean="0">
                <a:latin typeface="Cambria" pitchFamily="18" charset="0"/>
              </a:rPr>
              <a:t> in-</a:t>
            </a:r>
            <a:r>
              <a:rPr lang="en-GB" sz="2200" dirty="0" err="1" smtClean="0">
                <a:latin typeface="Cambria" pitchFamily="18" charset="0"/>
              </a:rPr>
              <a:t>depht</a:t>
            </a:r>
            <a:r>
              <a:rPr lang="en-GB" sz="2200" dirty="0" smtClean="0">
                <a:latin typeface="Cambria" pitchFamily="18" charset="0"/>
              </a:rPr>
              <a:t> reading. </a:t>
            </a:r>
          </a:p>
          <a:p>
            <a:pPr marL="711200" indent="-269875" algn="just"/>
            <a:r>
              <a:rPr lang="en-GB" sz="2200" dirty="0" smtClean="0">
                <a:latin typeface="Cambria" pitchFamily="18" charset="0"/>
              </a:rPr>
              <a:t>→ it was created as a result of the hypertext as a new reading strategy. </a:t>
            </a:r>
          </a:p>
        </p:txBody>
      </p:sp>
      <p:sp>
        <p:nvSpPr>
          <p:cNvPr id="18" name="Téglalap 17"/>
          <p:cNvSpPr/>
          <p:nvPr/>
        </p:nvSpPr>
        <p:spPr>
          <a:xfrm>
            <a:off x="5148064" y="260648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GB" sz="3000" b="1" dirty="0" smtClean="0">
                <a:solidFill>
                  <a:srgbClr val="C00000"/>
                </a:solidFill>
                <a:latin typeface="Cambria"/>
              </a:rPr>
              <a:t>→ feature </a:t>
            </a:r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of </a:t>
            </a:r>
            <a:r>
              <a:rPr lang="en-GB" sz="3000" b="1" dirty="0" smtClean="0">
                <a:solidFill>
                  <a:srgbClr val="C00000"/>
                </a:solidFill>
                <a:latin typeface="Cambria"/>
              </a:rPr>
              <a:t>digital texts</a:t>
            </a:r>
            <a:endParaRPr lang="en-GB" sz="30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170" name="Picture 2" descr="http://scalar.usc.edu/works/scalar-report/media/Screen%20shot%202014-07-17%20at%2012.10.55%20AM.png"/>
          <p:cNvPicPr>
            <a:picLocks noChangeAspect="1" noChangeArrowheads="1"/>
          </p:cNvPicPr>
          <p:nvPr/>
        </p:nvPicPr>
        <p:blipFill>
          <a:blip r:embed="rId2" cstate="print"/>
          <a:srcRect b="39296"/>
          <a:stretch>
            <a:fillRect/>
          </a:stretch>
        </p:blipFill>
        <p:spPr bwMode="auto">
          <a:xfrm>
            <a:off x="467544" y="4869160"/>
            <a:ext cx="5616623" cy="1632209"/>
          </a:xfrm>
          <a:prstGeom prst="rect">
            <a:avLst/>
          </a:prstGeom>
          <a:noFill/>
        </p:spPr>
      </p:pic>
      <p:pic>
        <p:nvPicPr>
          <p:cNvPr id="7172" name="Picture 4" descr="http://scalar.usc.edu/works/scalar-report/media/Screen%20shot%202014-07-17%20at%2012.10.55%20AM.png"/>
          <p:cNvPicPr>
            <a:picLocks noChangeAspect="1" noChangeArrowheads="1"/>
          </p:cNvPicPr>
          <p:nvPr/>
        </p:nvPicPr>
        <p:blipFill>
          <a:blip r:embed="rId2" cstate="print"/>
          <a:srcRect t="61152" r="82386"/>
          <a:stretch>
            <a:fillRect/>
          </a:stretch>
        </p:blipFill>
        <p:spPr bwMode="auto">
          <a:xfrm>
            <a:off x="6660232" y="4869160"/>
            <a:ext cx="1368152" cy="140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0" y="0"/>
            <a:ext cx="356388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0" y="0"/>
            <a:ext cx="2915816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95536" y="332656"/>
            <a:ext cx="3491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Comics</a:t>
            </a:r>
          </a:p>
        </p:txBody>
      </p:sp>
      <p:sp>
        <p:nvSpPr>
          <p:cNvPr id="6" name="Téglalap 5"/>
          <p:cNvSpPr/>
          <p:nvPr/>
        </p:nvSpPr>
        <p:spPr>
          <a:xfrm>
            <a:off x="3707904" y="332656"/>
            <a:ext cx="5055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 algn="just"/>
            <a:r>
              <a:rPr lang="en-GB" sz="3000" b="1" dirty="0" smtClean="0">
                <a:solidFill>
                  <a:srgbClr val="C00000"/>
                </a:solidFill>
                <a:latin typeface="Cambria"/>
              </a:rPr>
              <a:t>→literature + fine art</a:t>
            </a:r>
          </a:p>
          <a:p>
            <a:pPr marL="361950" indent="-361950" algn="just"/>
            <a:r>
              <a:rPr lang="en-GB" sz="3000" b="1" dirty="0" smtClean="0">
                <a:solidFill>
                  <a:srgbClr val="C00000"/>
                </a:solidFill>
                <a:latin typeface="Cambria"/>
              </a:rPr>
              <a:t>→medium +</a:t>
            </a:r>
            <a:r>
              <a:rPr lang="en-GB" sz="3000" b="1" dirty="0" smtClean="0">
                <a:solidFill>
                  <a:srgbClr val="297971"/>
                </a:solidFill>
                <a:latin typeface="Cambria" pitchFamily="18" charset="0"/>
              </a:rPr>
              <a:t> </a:t>
            </a:r>
            <a:r>
              <a:rPr lang="en-GB" sz="3000" b="1" dirty="0" smtClean="0">
                <a:solidFill>
                  <a:srgbClr val="C00000"/>
                </a:solidFill>
                <a:latin typeface="Cambria" pitchFamily="18" charset="0"/>
              </a:rPr>
              <a:t>special reading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4572000" y="1340768"/>
            <a:ext cx="432048" cy="1080120"/>
          </a:xfrm>
          <a:prstGeom prst="downArrow">
            <a:avLst/>
          </a:prstGeom>
          <a:solidFill>
            <a:srgbClr val="510746"/>
          </a:solidFill>
          <a:ln>
            <a:solidFill>
              <a:srgbClr val="51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6876256" y="1340768"/>
            <a:ext cx="648072" cy="2952328"/>
          </a:xfrm>
          <a:prstGeom prst="downArrow">
            <a:avLst/>
          </a:prstGeom>
          <a:solidFill>
            <a:srgbClr val="510746"/>
          </a:solidFill>
          <a:ln>
            <a:solidFill>
              <a:srgbClr val="51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971600" y="2636912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Cambria" pitchFamily="18" charset="0"/>
              </a:rPr>
              <a:t>= n</a:t>
            </a:r>
            <a:r>
              <a:rPr lang="en-GB" sz="2400" dirty="0" smtClean="0">
                <a:latin typeface="Cambria" pitchFamily="18" charset="0"/>
              </a:rPr>
              <a:t>on</a:t>
            </a:r>
            <a:r>
              <a:rPr lang="hu-HU" sz="2400" dirty="0" smtClean="0">
                <a:latin typeface="Cambria" pitchFamily="18" charset="0"/>
              </a:rPr>
              <a:t>e</a:t>
            </a:r>
            <a:r>
              <a:rPr lang="en-GB" sz="2400" dirty="0" smtClean="0">
                <a:latin typeface="Cambria" pitchFamily="18" charset="0"/>
              </a:rPr>
              <a:t> of its narrative system is additional</a:t>
            </a:r>
            <a:endParaRPr lang="en-GB" sz="2400" dirty="0"/>
          </a:p>
        </p:txBody>
      </p:sp>
      <p:sp>
        <p:nvSpPr>
          <p:cNvPr id="10" name="Téglalap 9"/>
          <p:cNvSpPr/>
          <p:nvPr/>
        </p:nvSpPr>
        <p:spPr>
          <a:xfrm>
            <a:off x="4788024" y="4365104"/>
            <a:ext cx="3789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dirty="0" smtClean="0">
                <a:latin typeface="Cambria" pitchFamily="18" charset="0"/>
              </a:rPr>
              <a:t>= d</a:t>
            </a:r>
            <a:r>
              <a:rPr lang="en-GB" sz="2400" dirty="0" err="1" smtClean="0">
                <a:latin typeface="Cambria" pitchFamily="18" charset="0"/>
              </a:rPr>
              <a:t>iscovering</a:t>
            </a:r>
            <a:r>
              <a:rPr lang="en-GB" sz="2400" dirty="0" smtClean="0">
                <a:latin typeface="Cambria" pitchFamily="18" charset="0"/>
              </a:rPr>
              <a:t> narrative connection between the pictures</a:t>
            </a:r>
            <a:endParaRPr lang="en-GB" sz="2400" dirty="0"/>
          </a:p>
        </p:txBody>
      </p:sp>
      <p:pic>
        <p:nvPicPr>
          <p:cNvPr id="11" name="Picture 2" descr="http://www.getcashforcomics.com/media/images/common/com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880320" cy="2880320"/>
          </a:xfrm>
          <a:prstGeom prst="rect">
            <a:avLst/>
          </a:prstGeom>
          <a:noFill/>
        </p:spPr>
      </p:pic>
      <p:sp>
        <p:nvSpPr>
          <p:cNvPr id="17" name="Téglalap 16"/>
          <p:cNvSpPr/>
          <p:nvPr/>
        </p:nvSpPr>
        <p:spPr>
          <a:xfrm>
            <a:off x="251520" y="1844824"/>
            <a:ext cx="8496944" cy="47243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/>
            <a:r>
              <a:rPr lang="en-GB" sz="2300" b="1" dirty="0" smtClean="0">
                <a:solidFill>
                  <a:srgbClr val="510746"/>
                </a:solidFill>
                <a:latin typeface="Cambria" pitchFamily="18" charset="0"/>
              </a:rPr>
              <a:t>Text</a:t>
            </a:r>
            <a:r>
              <a:rPr lang="hu-HU" sz="2300" b="1" dirty="0" smtClean="0">
                <a:solidFill>
                  <a:srgbClr val="510746"/>
                </a:solidFill>
                <a:latin typeface="Cambria" pitchFamily="18" charset="0"/>
              </a:rPr>
              <a:t>s</a:t>
            </a:r>
            <a:r>
              <a:rPr lang="en-GB" sz="2300" b="1" dirty="0" smtClean="0">
                <a:solidFill>
                  <a:srgbClr val="510746"/>
                </a:solidFill>
                <a:latin typeface="Cambria" pitchFamily="18" charset="0"/>
              </a:rPr>
              <a:t> + visual elements (pictures): coexist</a:t>
            </a:r>
            <a:endParaRPr lang="en-GB" sz="2300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457200" indent="-457200" algn="just"/>
            <a:endParaRPr lang="en-GB" sz="2300" b="1" dirty="0" smtClean="0">
              <a:solidFill>
                <a:srgbClr val="510746"/>
              </a:solidFill>
              <a:latin typeface="Cambria" pitchFamily="18" charset="0"/>
            </a:endParaRPr>
          </a:p>
          <a:p>
            <a:pPr algn="just"/>
            <a:r>
              <a:rPr lang="en-GB" sz="2300" b="1" dirty="0" smtClean="0">
                <a:solidFill>
                  <a:srgbClr val="510746"/>
                </a:solidFill>
                <a:latin typeface="Cambria" pitchFamily="18" charset="0"/>
              </a:rPr>
              <a:t>Frames/panels: </a:t>
            </a:r>
            <a:r>
              <a:rPr lang="en-GB" sz="2300" dirty="0" smtClean="0">
                <a:latin typeface="Cambria" pitchFamily="18" charset="0"/>
              </a:rPr>
              <a:t>illustrate the story, facilitate comprehension, complete the meaning and make organic unit with it. </a:t>
            </a:r>
          </a:p>
          <a:p>
            <a:pPr algn="just"/>
            <a:r>
              <a:rPr lang="en-GB" sz="2300" dirty="0" smtClean="0">
                <a:solidFill>
                  <a:srgbClr val="510746"/>
                </a:solidFill>
                <a:latin typeface="Cambria" pitchFamily="18" charset="0"/>
              </a:rPr>
              <a:t> </a:t>
            </a:r>
          </a:p>
          <a:p>
            <a:pPr marL="457200" indent="-457200" algn="just"/>
            <a:r>
              <a:rPr lang="en-GB" sz="2300" b="1" dirty="0" smtClean="0">
                <a:solidFill>
                  <a:srgbClr val="510746"/>
                </a:solidFill>
                <a:latin typeface="Cambria" pitchFamily="18" charset="0"/>
              </a:rPr>
              <a:t>It may occur that: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300" dirty="0" smtClean="0">
                <a:latin typeface="Cambria" pitchFamily="18" charset="0"/>
              </a:rPr>
              <a:t>text and pictures have got no sense without one another</a:t>
            </a:r>
            <a:r>
              <a:rPr lang="hu-HU" sz="2300" dirty="0" smtClean="0">
                <a:latin typeface="Cambria" pitchFamily="18" charset="0"/>
              </a:rPr>
              <a:t>.</a:t>
            </a:r>
            <a:endParaRPr lang="en-GB" sz="230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smtClean="0">
                <a:latin typeface="Cambria" pitchFamily="18" charset="0"/>
              </a:rPr>
              <a:t>text and pictures communicate different things at the same time with the reader. </a:t>
            </a:r>
          </a:p>
          <a:p>
            <a:pPr algn="just"/>
            <a:endParaRPr lang="en-GB" sz="2300" dirty="0" smtClean="0">
              <a:solidFill>
                <a:srgbClr val="510746"/>
              </a:solidFill>
              <a:latin typeface="Cambria" pitchFamily="18" charset="0"/>
            </a:endParaRPr>
          </a:p>
          <a:p>
            <a:pPr algn="just"/>
            <a:r>
              <a:rPr lang="en-GB" sz="2300" dirty="0" smtClean="0">
                <a:latin typeface="Cambria" pitchFamily="18" charset="0"/>
              </a:rPr>
              <a:t>There are many types of comics according to cultures and languages, but in a basic level they share the same characteristics mentioned above.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251520" y="5373216"/>
            <a:ext cx="8496944" cy="11521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10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-202" r="12643"/>
          <a:stretch>
            <a:fillRect/>
          </a:stretch>
        </p:blipFill>
        <p:spPr bwMode="auto">
          <a:xfrm>
            <a:off x="0" y="-36870"/>
            <a:ext cx="9144000" cy="68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5580112" y="0"/>
            <a:ext cx="356388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356388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20486" name="Picture 6" descr="http://static.knowyourmobile.com/sites/knowyourmobilecom/files/5/13/337468.jpg"/>
          <p:cNvPicPr>
            <a:picLocks noChangeAspect="1" noChangeArrowheads="1"/>
          </p:cNvPicPr>
          <p:nvPr/>
        </p:nvPicPr>
        <p:blipFill>
          <a:blip r:embed="rId2" cstate="print"/>
          <a:srcRect l="19200" r="20801"/>
          <a:stretch>
            <a:fillRect/>
          </a:stretch>
        </p:blipFill>
        <p:spPr bwMode="auto">
          <a:xfrm>
            <a:off x="6084168" y="3984309"/>
            <a:ext cx="3059831" cy="2873691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395536" y="1844824"/>
            <a:ext cx="813690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Fragmental, non-linear reading: not even the linear plot is cognizable in a linear way.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It depends on the reader whether s</a:t>
            </a:r>
            <a:r>
              <a:rPr lang="hu-HU" dirty="0" smtClean="0">
                <a:latin typeface="Cambria" pitchFamily="18" charset="0"/>
              </a:rPr>
              <a:t>/</a:t>
            </a:r>
            <a:r>
              <a:rPr lang="en-GB" dirty="0" smtClean="0">
                <a:latin typeface="Cambria" pitchFamily="18" charset="0"/>
              </a:rPr>
              <a:t>he look</a:t>
            </a:r>
            <a:r>
              <a:rPr lang="hu-HU" dirty="0" smtClean="0">
                <a:latin typeface="Cambria" pitchFamily="18" charset="0"/>
              </a:rPr>
              <a:t>s</a:t>
            </a:r>
            <a:r>
              <a:rPr lang="en-GB" dirty="0" smtClean="0">
                <a:latin typeface="Cambria" pitchFamily="18" charset="0"/>
              </a:rPr>
              <a:t> </a:t>
            </a:r>
            <a:r>
              <a:rPr lang="hu-HU" dirty="0" err="1" smtClean="0">
                <a:latin typeface="Cambria" pitchFamily="18" charset="0"/>
              </a:rPr>
              <a:t>at</a:t>
            </a:r>
            <a:r>
              <a:rPr lang="hu-HU" dirty="0" smtClean="0">
                <a:latin typeface="Cambria" pitchFamily="18" charset="0"/>
              </a:rPr>
              <a:t> </a:t>
            </a:r>
            <a:r>
              <a:rPr lang="en-GB" dirty="0" smtClean="0">
                <a:latin typeface="Cambria" pitchFamily="18" charset="0"/>
              </a:rPr>
              <a:t>the </a:t>
            </a:r>
            <a:r>
              <a:rPr lang="en-GB" dirty="0" smtClean="0">
                <a:latin typeface="Cambria" pitchFamily="18" charset="0"/>
              </a:rPr>
              <a:t>visual element</a:t>
            </a:r>
            <a:r>
              <a:rPr lang="hu-HU" dirty="0" smtClean="0">
                <a:latin typeface="Cambria" pitchFamily="18" charset="0"/>
              </a:rPr>
              <a:t>s</a:t>
            </a:r>
            <a:r>
              <a:rPr lang="en-GB" dirty="0" smtClean="0">
                <a:latin typeface="Cambria" pitchFamily="18" charset="0"/>
              </a:rPr>
              <a:t> or the text firstly, or what part of the visual element</a:t>
            </a:r>
            <a:r>
              <a:rPr lang="hu-HU" dirty="0" smtClean="0">
                <a:latin typeface="Cambria" pitchFamily="18" charset="0"/>
              </a:rPr>
              <a:t> s/</a:t>
            </a:r>
            <a:r>
              <a:rPr lang="en-GB" dirty="0" smtClean="0">
                <a:latin typeface="Cambria" pitchFamily="18" charset="0"/>
              </a:rPr>
              <a:t>he starts</a:t>
            </a:r>
            <a:r>
              <a:rPr lang="hu-HU" dirty="0" smtClean="0">
                <a:latin typeface="Cambria" pitchFamily="18" charset="0"/>
              </a:rPr>
              <a:t> </a:t>
            </a:r>
            <a:r>
              <a:rPr lang="hu-HU" dirty="0" err="1" smtClean="0">
                <a:latin typeface="Cambria" pitchFamily="18" charset="0"/>
              </a:rPr>
              <a:t>with</a:t>
            </a:r>
            <a:r>
              <a:rPr lang="en-GB" dirty="0" smtClean="0">
                <a:latin typeface="Cambria" pitchFamily="18" charset="0"/>
              </a:rPr>
              <a:t>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Its element</a:t>
            </a:r>
            <a:r>
              <a:rPr lang="hu-HU" dirty="0" smtClean="0">
                <a:latin typeface="Cambria" pitchFamily="18" charset="0"/>
              </a:rPr>
              <a:t>s</a:t>
            </a:r>
            <a:r>
              <a:rPr lang="en-GB" dirty="0" smtClean="0">
                <a:latin typeface="Cambria" pitchFamily="18" charset="0"/>
              </a:rPr>
              <a:t> are open and freely </a:t>
            </a:r>
            <a:r>
              <a:rPr lang="en-GB" dirty="0" err="1" smtClean="0">
                <a:latin typeface="Cambria" pitchFamily="18" charset="0"/>
              </a:rPr>
              <a:t>walkable</a:t>
            </a:r>
            <a:r>
              <a:rPr lang="en-GB" dirty="0" smtClean="0">
                <a:latin typeface="Cambria" pitchFamily="18" charset="0"/>
              </a:rPr>
              <a:t> by the reader.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„</a:t>
            </a:r>
            <a:r>
              <a:rPr lang="en-GB" dirty="0" err="1" smtClean="0">
                <a:latin typeface="Cambria" pitchFamily="18" charset="0"/>
              </a:rPr>
              <a:t>Hyperpicture</a:t>
            </a:r>
            <a:r>
              <a:rPr lang="en-GB" dirty="0" smtClean="0">
                <a:latin typeface="Cambria" pitchFamily="18" charset="0"/>
              </a:rPr>
              <a:t>”: web of pictures (</a:t>
            </a:r>
            <a:r>
              <a:rPr lang="en-GB" dirty="0" err="1" smtClean="0">
                <a:latin typeface="Cambria" pitchFamily="18" charset="0"/>
              </a:rPr>
              <a:t>webcomics</a:t>
            </a:r>
            <a:r>
              <a:rPr lang="hu-HU" dirty="0" smtClean="0">
                <a:latin typeface="Cambria" pitchFamily="18" charset="0"/>
              </a:rPr>
              <a:t>).</a:t>
            </a:r>
            <a:endParaRPr lang="en-GB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„</a:t>
            </a:r>
            <a:r>
              <a:rPr lang="en-GB" dirty="0" err="1" smtClean="0">
                <a:latin typeface="Cambria" pitchFamily="18" charset="0"/>
              </a:rPr>
              <a:t>Hybridpicture</a:t>
            </a:r>
            <a:r>
              <a:rPr lang="en-GB" dirty="0" smtClean="0">
                <a:latin typeface="Cambria" pitchFamily="18" charset="0"/>
              </a:rPr>
              <a:t>”: design product</a:t>
            </a:r>
            <a:r>
              <a:rPr lang="hu-HU" dirty="0" smtClean="0">
                <a:latin typeface="Cambria" pitchFamily="18" charset="0"/>
              </a:rPr>
              <a:t> </a:t>
            </a:r>
            <a:r>
              <a:rPr lang="hu-HU" dirty="0" err="1" smtClean="0">
                <a:latin typeface="Cambria" pitchFamily="18" charset="0"/>
              </a:rPr>
              <a:t>with</a:t>
            </a:r>
            <a:r>
              <a:rPr lang="hu-HU" dirty="0" smtClean="0">
                <a:latin typeface="Cambria" pitchFamily="18" charset="0"/>
              </a:rPr>
              <a:t> </a:t>
            </a:r>
            <a:r>
              <a:rPr lang="en-GB" dirty="0" smtClean="0">
                <a:latin typeface="Cambria" pitchFamily="18" charset="0"/>
              </a:rPr>
              <a:t>special cohesion and coherence</a:t>
            </a:r>
            <a:r>
              <a:rPr lang="hu-HU" dirty="0" smtClean="0">
                <a:latin typeface="Cambria" pitchFamily="18" charset="0"/>
              </a:rPr>
              <a:t>.</a:t>
            </a:r>
            <a:endParaRPr lang="en-GB" dirty="0" smtClean="0">
              <a:latin typeface="Cambria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67544" y="494116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rgbClr val="510746"/>
                </a:solidFill>
                <a:latin typeface="Cambria" pitchFamily="18" charset="0"/>
              </a:rPr>
              <a:t>Text inclusion needs an active user activity. </a:t>
            </a:r>
            <a:endParaRPr lang="en-GB" dirty="0" smtClean="0">
              <a:latin typeface="Cambria" pitchFamily="18" charset="0"/>
            </a:endParaRPr>
          </a:p>
          <a:p>
            <a:pPr algn="just"/>
            <a:endParaRPr lang="en-GB" dirty="0" smtClean="0">
              <a:latin typeface="Cambria" pitchFamily="18" charset="0"/>
            </a:endParaRPr>
          </a:p>
          <a:p>
            <a:pPr algn="just"/>
            <a:r>
              <a:rPr lang="en-GB" dirty="0" smtClean="0">
                <a:latin typeface="Cambria" pitchFamily="18" charset="0"/>
              </a:rPr>
              <a:t>To understand and use the integration of picture</a:t>
            </a:r>
            <a:r>
              <a:rPr lang="hu-HU" dirty="0" smtClean="0">
                <a:latin typeface="Cambria" pitchFamily="18" charset="0"/>
              </a:rPr>
              <a:t>s</a:t>
            </a:r>
            <a:r>
              <a:rPr lang="en-GB" dirty="0" smtClean="0">
                <a:latin typeface="Cambria" pitchFamily="18" charset="0"/>
              </a:rPr>
              <a:t> and text we need some certain visual literacy. </a:t>
            </a:r>
          </a:p>
        </p:txBody>
      </p:sp>
      <p:sp>
        <p:nvSpPr>
          <p:cNvPr id="14" name="Lefelé nyíl 13"/>
          <p:cNvSpPr/>
          <p:nvPr/>
        </p:nvSpPr>
        <p:spPr>
          <a:xfrm>
            <a:off x="3131840" y="4149080"/>
            <a:ext cx="432048" cy="7200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0" y="0"/>
            <a:ext cx="2915816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23528" y="0"/>
            <a:ext cx="233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Comic </a:t>
            </a:r>
          </a:p>
          <a:p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reading</a:t>
            </a:r>
            <a:endParaRPr lang="en-GB" sz="24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651123" y="332656"/>
            <a:ext cx="1793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 algn="ctr"/>
            <a:r>
              <a:rPr lang="hu-HU" sz="2400" b="1" dirty="0" smtClean="0">
                <a:solidFill>
                  <a:srgbClr val="C00000"/>
                </a:solidFill>
                <a:latin typeface="Cambria"/>
              </a:rPr>
              <a:t> SIMILAR </a:t>
            </a:r>
          </a:p>
          <a:p>
            <a:pPr marL="361950" indent="-361950" algn="ctr"/>
            <a:r>
              <a:rPr lang="hu-HU" sz="2400" b="1" dirty="0" smtClean="0">
                <a:solidFill>
                  <a:srgbClr val="C00000"/>
                </a:solidFill>
                <a:latin typeface="Cambria"/>
              </a:rPr>
              <a:t>PROCESSES</a:t>
            </a:r>
            <a:endParaRPr lang="hu-HU" sz="2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228184" y="0"/>
            <a:ext cx="2915816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876256" y="0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Digital </a:t>
            </a:r>
          </a:p>
          <a:p>
            <a:pPr algn="r"/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reading</a:t>
            </a:r>
            <a:endParaRPr lang="en-GB" sz="24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/>
      <p:bldP spid="18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51520" y="2132856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rgbClr val="297971"/>
                </a:solidFill>
                <a:latin typeface="Cambria" pitchFamily="18" charset="0"/>
              </a:rPr>
              <a:t>Possible objections: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Comics are narrative texts, their aim is to tell a story, while digital texts have got numerous other functions and aims</a:t>
            </a:r>
            <a:r>
              <a:rPr lang="hu-HU" dirty="0" smtClean="0">
                <a:latin typeface="Cambria" pitchFamily="18" charset="0"/>
              </a:rPr>
              <a:t>.</a:t>
            </a:r>
            <a:endParaRPr lang="en-GB" dirty="0" smtClean="0">
              <a:latin typeface="Cambr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dirty="0" smtClean="0">
                <a:latin typeface="Cambria" pitchFamily="18" charset="0"/>
              </a:rPr>
              <a:t>Reading process: reading a story, getting informed or acquire knowledge are not all the same  processes</a:t>
            </a:r>
            <a:r>
              <a:rPr lang="hu-HU" dirty="0" smtClean="0">
                <a:latin typeface="Cambria" pitchFamily="18" charset="0"/>
              </a:rPr>
              <a:t>.</a:t>
            </a:r>
            <a:endParaRPr lang="en-GB" dirty="0" smtClean="0">
              <a:latin typeface="Cambr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GB" dirty="0" smtClean="0">
              <a:latin typeface="Cambr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GB" dirty="0" smtClean="0">
              <a:latin typeface="Cambria" pitchFamily="18" charset="0"/>
            </a:endParaRPr>
          </a:p>
          <a:p>
            <a:pPr marL="342900" indent="-342900" algn="ctr"/>
            <a:r>
              <a:rPr lang="hu-HU" sz="3000" b="1" dirty="0" smtClean="0">
                <a:solidFill>
                  <a:srgbClr val="C00000"/>
                </a:solidFill>
                <a:latin typeface="Cambria" pitchFamily="18" charset="0"/>
              </a:rPr>
              <a:t>HOWEVER</a:t>
            </a:r>
            <a:endParaRPr lang="en-GB" dirty="0"/>
          </a:p>
        </p:txBody>
      </p:sp>
      <p:pic>
        <p:nvPicPr>
          <p:cNvPr id="16" name="Picture 6" descr="http://static.knowyourmobile.com/sites/knowyourmobilecom/files/5/13/337468.jpg"/>
          <p:cNvPicPr>
            <a:picLocks noChangeAspect="1" noChangeArrowheads="1"/>
          </p:cNvPicPr>
          <p:nvPr/>
        </p:nvPicPr>
        <p:blipFill>
          <a:blip r:embed="rId2" cstate="print"/>
          <a:srcRect l="19200" r="20801"/>
          <a:stretch>
            <a:fillRect/>
          </a:stretch>
        </p:blipFill>
        <p:spPr bwMode="auto">
          <a:xfrm>
            <a:off x="6084168" y="3984309"/>
            <a:ext cx="3059831" cy="2873691"/>
          </a:xfrm>
          <a:prstGeom prst="rect">
            <a:avLst/>
          </a:prstGeom>
          <a:noFill/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563888" y="332656"/>
            <a:ext cx="20049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 algn="ctr"/>
            <a:r>
              <a:rPr lang="hu-HU" sz="2400" b="1" dirty="0" smtClean="0">
                <a:solidFill>
                  <a:srgbClr val="C00000"/>
                </a:solidFill>
                <a:latin typeface="Cambria"/>
              </a:rPr>
              <a:t>SIMILAR </a:t>
            </a:r>
          </a:p>
          <a:p>
            <a:pPr marL="361950" indent="-361950" algn="ctr"/>
            <a:r>
              <a:rPr lang="hu-HU" sz="2400" b="1" dirty="0" smtClean="0">
                <a:solidFill>
                  <a:srgbClr val="C00000"/>
                </a:solidFill>
                <a:latin typeface="Cambria"/>
              </a:rPr>
              <a:t>PROCESSES?</a:t>
            </a:r>
            <a:endParaRPr lang="hu-HU" sz="2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95536" y="486916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Cambria" pitchFamily="18" charset="0"/>
              </a:rPr>
              <a:t>Comics are increasingly used for dissemination and for illustrate educational materials. </a:t>
            </a:r>
            <a:endParaRPr lang="hu-HU" dirty="0" smtClean="0">
              <a:latin typeface="Cambria" pitchFamily="18" charset="0"/>
            </a:endParaRPr>
          </a:p>
          <a:p>
            <a:pPr algn="just"/>
            <a:endParaRPr lang="en-GB" dirty="0" smtClean="0">
              <a:latin typeface="Cambria" pitchFamily="18" charset="0"/>
            </a:endParaRPr>
          </a:p>
          <a:p>
            <a:pPr algn="just"/>
            <a:r>
              <a:rPr lang="en-GB" b="1" dirty="0" smtClean="0">
                <a:solidFill>
                  <a:srgbClr val="510746"/>
                </a:solidFill>
                <a:latin typeface="Cambria" pitchFamily="18" charset="0"/>
              </a:rPr>
              <a:t>That is: they could have not only narrative, but also descriptive, explicative and informative functions</a:t>
            </a:r>
            <a:r>
              <a:rPr lang="hu-HU" b="1" dirty="0" smtClean="0">
                <a:solidFill>
                  <a:srgbClr val="510746"/>
                </a:solidFill>
                <a:latin typeface="Cambria" pitchFamily="18" charset="0"/>
              </a:rPr>
              <a:t>.</a:t>
            </a:r>
            <a:endParaRPr lang="en-GB" sz="30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356388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2915816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23528" y="0"/>
            <a:ext cx="233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Comic </a:t>
            </a:r>
          </a:p>
          <a:p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reading</a:t>
            </a:r>
            <a:endParaRPr lang="en-GB" sz="24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580112" y="0"/>
            <a:ext cx="356388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228184" y="0"/>
            <a:ext cx="2915816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6876256" y="0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Digital </a:t>
            </a:r>
          </a:p>
          <a:p>
            <a:pPr algn="r"/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reading</a:t>
            </a:r>
            <a:endParaRPr lang="en-GB" sz="24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4" name="Téglalap feliratnak 23"/>
          <p:cNvSpPr/>
          <p:nvPr/>
        </p:nvSpPr>
        <p:spPr>
          <a:xfrm>
            <a:off x="467544" y="2492896"/>
            <a:ext cx="8352928" cy="2376264"/>
          </a:xfrm>
          <a:prstGeom prst="wedgeRectCallout">
            <a:avLst>
              <a:gd name="adj1" fmla="val 53668"/>
              <a:gd name="adj2" fmla="val 102050"/>
            </a:avLst>
          </a:prstGeom>
          <a:solidFill>
            <a:srgbClr val="510746"/>
          </a:solidFill>
          <a:ln>
            <a:solidFill>
              <a:srgbClr val="51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899592" y="2492896"/>
            <a:ext cx="7920880" cy="1800200"/>
          </a:xfrm>
          <a:prstGeom prst="rect">
            <a:avLst/>
          </a:prstGeom>
          <a:solidFill>
            <a:srgbClr val="297971"/>
          </a:solidFill>
          <a:ln>
            <a:solidFill>
              <a:srgbClr val="297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83568" y="306896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Further research is 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4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4139952" y="2924944"/>
            <a:ext cx="500404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572000" y="2924944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510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23528" y="332656"/>
            <a:ext cx="363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Conclusion</a:t>
            </a:r>
            <a:endParaRPr lang="en-GB" sz="40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1772816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297971"/>
                </a:solidFill>
                <a:latin typeface="Cambria" pitchFamily="18" charset="0"/>
              </a:rPr>
              <a:t>Modified hypothesis: </a:t>
            </a:r>
            <a:r>
              <a:rPr lang="en-GB" sz="2400" dirty="0" smtClean="0">
                <a:latin typeface="Cambria" pitchFamily="18" charset="0"/>
              </a:rPr>
              <a:t>reading digital texts including visual elements is a non-linear kind of reading which </a:t>
            </a:r>
            <a:r>
              <a:rPr lang="en-GB" sz="2400" b="1" dirty="0" smtClean="0">
                <a:solidFill>
                  <a:srgbClr val="C00000"/>
                </a:solidFill>
                <a:latin typeface="Cambria" pitchFamily="18" charset="0"/>
              </a:rPr>
              <a:t>CAN BE </a:t>
            </a:r>
            <a:r>
              <a:rPr lang="en-GB" sz="2400" dirty="0" smtClean="0">
                <a:latin typeface="Cambria" pitchFamily="18" charset="0"/>
              </a:rPr>
              <a:t>similar to reading comics.</a:t>
            </a:r>
            <a:endParaRPr lang="en-GB" sz="2200" dirty="0" smtClean="0">
              <a:latin typeface="Cambria" pitchFamily="18" charset="0"/>
            </a:endParaRPr>
          </a:p>
          <a:p>
            <a:pPr marL="457200" indent="-457200" algn="just"/>
            <a:endParaRPr lang="en-GB" sz="2200" dirty="0" smtClean="0">
              <a:latin typeface="Cambria" pitchFamily="18" charset="0"/>
            </a:endParaRPr>
          </a:p>
          <a:p>
            <a:pPr marL="457200" indent="-457200" algn="just"/>
            <a:endParaRPr lang="en-GB" sz="2200" dirty="0" smtClean="0">
              <a:latin typeface="Cambria" pitchFamily="18" charset="0"/>
            </a:endParaRPr>
          </a:p>
          <a:p>
            <a:pPr marL="457200" indent="-457200" algn="just"/>
            <a:endParaRPr lang="en-GB" sz="2200" dirty="0" smtClean="0">
              <a:latin typeface="Cambria" pitchFamily="18" charset="0"/>
            </a:endParaRPr>
          </a:p>
          <a:p>
            <a:pPr marL="457200" indent="-457200" algn="just"/>
            <a:endParaRPr lang="en-GB" sz="2200" dirty="0" smtClean="0">
              <a:latin typeface="Cambria" pitchFamily="18" charset="0"/>
            </a:endParaRPr>
          </a:p>
          <a:p>
            <a:pPr marL="457200" indent="-457200" algn="just"/>
            <a:endParaRPr lang="en-GB" sz="2200" b="1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457200" indent="-457200" algn="just"/>
            <a:endParaRPr lang="en-GB" sz="2200" b="1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457200" indent="-457200" algn="just"/>
            <a:r>
              <a:rPr lang="en-GB" sz="2200" b="1" dirty="0" smtClean="0">
                <a:solidFill>
                  <a:srgbClr val="510746"/>
                </a:solidFill>
                <a:latin typeface="Cambria" pitchFamily="18" charset="0"/>
              </a:rPr>
              <a:t>What follows from the comic book-like reading literacy?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>
                <a:latin typeface="Cambria" pitchFamily="18" charset="0"/>
              </a:rPr>
              <a:t>Another step of mapping digital text inclusion processes.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>
                <a:latin typeface="Cambria" pitchFamily="18" charset="0"/>
              </a:rPr>
              <a:t>The reconsideration of the development of writing digital educational materials. </a:t>
            </a:r>
            <a:endParaRPr lang="en-GB" sz="22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/>
            <a:endParaRPr lang="en-GB" sz="2200" dirty="0" smtClean="0">
              <a:latin typeface="Cambria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572000" y="306896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Prognosis for possible further research</a:t>
            </a:r>
            <a:endParaRPr lang="en-GB" sz="30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1520" y="1687354"/>
            <a:ext cx="856895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 </a:t>
            </a:r>
            <a:r>
              <a:rPr lang="hu-HU" sz="1000" dirty="0" err="1" smtClean="0">
                <a:latin typeface="Cambria" pitchFamily="18" charset="0"/>
              </a:rPr>
              <a:t>Aarseth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Espen</a:t>
            </a:r>
            <a:r>
              <a:rPr lang="hu-HU" sz="1000" dirty="0" smtClean="0">
                <a:latin typeface="Cambria" pitchFamily="18" charset="0"/>
              </a:rPr>
              <a:t> J. (2004): Nem-linearitás és irodalomelmélet. </a:t>
            </a:r>
            <a:r>
              <a:rPr lang="hu-HU" sz="1000" i="1" dirty="0" smtClean="0">
                <a:latin typeface="Cambria" pitchFamily="18" charset="0"/>
              </a:rPr>
              <a:t>Helikon Irodalomtudományi Szemle</a:t>
            </a:r>
            <a:r>
              <a:rPr lang="hu-HU" sz="1000" dirty="0" smtClean="0">
                <a:latin typeface="Cambria" pitchFamily="18" charset="0"/>
              </a:rPr>
              <a:t>, 3. sz.</a:t>
            </a:r>
          </a:p>
          <a:p>
            <a:pPr marL="177800" indent="-177800" algn="just"/>
            <a:r>
              <a:rPr lang="hu-HU" sz="1000" dirty="0" err="1" smtClean="0">
                <a:latin typeface="Cambria" pitchFamily="18" charset="0"/>
              </a:rPr>
              <a:t>Allison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Sivak</a:t>
            </a:r>
            <a:r>
              <a:rPr lang="hu-HU" sz="1000" dirty="0" smtClean="0">
                <a:latin typeface="Cambria" pitchFamily="18" charset="0"/>
              </a:rPr>
              <a:t> (2003): </a:t>
            </a:r>
            <a:r>
              <a:rPr lang="hu-HU" sz="1000" dirty="0" err="1" smtClean="0">
                <a:latin typeface="Cambria" pitchFamily="18" charset="0"/>
              </a:rPr>
              <a:t>Across</a:t>
            </a:r>
            <a:r>
              <a:rPr lang="hu-HU" sz="1000" dirty="0" smtClean="0">
                <a:latin typeface="Cambria" pitchFamily="18" charset="0"/>
              </a:rPr>
              <a:t> Time and </a:t>
            </a:r>
            <a:r>
              <a:rPr lang="hu-HU" sz="1000" dirty="0" err="1" smtClean="0">
                <a:latin typeface="Cambria" pitchFamily="18" charset="0"/>
              </a:rPr>
              <a:t>Space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Comics</a:t>
            </a:r>
            <a:r>
              <a:rPr lang="hu-HU" sz="1000" dirty="0" smtClean="0">
                <a:latin typeface="Cambria" pitchFamily="18" charset="0"/>
              </a:rPr>
              <a:t>. http://capping.slis.ualberta.ca/cap03/allison/workscited.htm. (Utolsó elérés: 2014. november 10.)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Dunai, Tamás (2007): Képregény Magyarországon. Médiakutató, 2007. tavasz. http://www.mediakutato.hu/cikk/2007_01_tavasz/02_kepregeny_magyarorszagon. (Utolsó elérés: 2014. november 10.)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Eve </a:t>
            </a:r>
            <a:r>
              <a:rPr lang="hu-HU" sz="1000" dirty="0" err="1" smtClean="0">
                <a:latin typeface="Cambria" pitchFamily="18" charset="0"/>
              </a:rPr>
              <a:t>Bearne</a:t>
            </a:r>
            <a:r>
              <a:rPr lang="hu-HU" sz="1000" dirty="0" smtClean="0">
                <a:latin typeface="Cambria" pitchFamily="18" charset="0"/>
              </a:rPr>
              <a:t>, C </a:t>
            </a:r>
            <a:r>
              <a:rPr lang="hu-HU" sz="1000" dirty="0" err="1" smtClean="0">
                <a:latin typeface="Cambria" pitchFamily="18" charset="0"/>
              </a:rPr>
              <a:t>hris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C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lark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Annette</a:t>
            </a:r>
            <a:r>
              <a:rPr lang="hu-HU" sz="1000" dirty="0" smtClean="0">
                <a:latin typeface="Cambria" pitchFamily="18" charset="0"/>
              </a:rPr>
              <a:t> Johnson, Penny </a:t>
            </a:r>
            <a:r>
              <a:rPr lang="hu-HU" sz="1000" dirty="0" err="1" smtClean="0">
                <a:latin typeface="Cambria" pitchFamily="18" charset="0"/>
              </a:rPr>
              <a:t>Manford</a:t>
            </a:r>
            <a:r>
              <a:rPr lang="hu-HU" sz="1000" dirty="0" smtClean="0">
                <a:latin typeface="Cambria" pitchFamily="18" charset="0"/>
              </a:rPr>
              <a:t>, Marilyn </a:t>
            </a:r>
            <a:r>
              <a:rPr lang="hu-HU" sz="1000" dirty="0" err="1" smtClean="0">
                <a:latin typeface="Cambria" pitchFamily="18" charset="0"/>
              </a:rPr>
              <a:t>Mottram</a:t>
            </a:r>
            <a:r>
              <a:rPr lang="hu-HU" sz="1000" dirty="0" smtClean="0">
                <a:latin typeface="Cambria" pitchFamily="18" charset="0"/>
              </a:rPr>
              <a:t>, and </a:t>
            </a:r>
            <a:r>
              <a:rPr lang="hu-HU" sz="1000" dirty="0" err="1" smtClean="0">
                <a:latin typeface="Cambria" pitchFamily="18" charset="0"/>
              </a:rPr>
              <a:t>Helen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Wolstencroft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with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Rosemary</a:t>
            </a:r>
            <a:r>
              <a:rPr lang="hu-HU" sz="1000" dirty="0" smtClean="0">
                <a:latin typeface="Cambria" pitchFamily="18" charset="0"/>
              </a:rPr>
              <a:t> Anderson and </a:t>
            </a:r>
            <a:r>
              <a:rPr lang="hu-HU" sz="1000" dirty="0" err="1" smtClean="0">
                <a:latin typeface="Cambria" pitchFamily="18" charset="0"/>
              </a:rPr>
              <a:t>NikkiGamble</a:t>
            </a:r>
            <a:r>
              <a:rPr lang="hu-HU" sz="1000" dirty="0" smtClean="0">
                <a:latin typeface="Cambria" pitchFamily="18" charset="0"/>
              </a:rPr>
              <a:t>, 2007.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on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screen</a:t>
            </a:r>
            <a:r>
              <a:rPr lang="hu-HU" sz="1000" dirty="0" smtClean="0">
                <a:latin typeface="Cambria" pitchFamily="18" charset="0"/>
              </a:rPr>
              <a:t>. </a:t>
            </a:r>
            <a:r>
              <a:rPr lang="hu-HU" sz="1000" dirty="0" err="1" smtClean="0">
                <a:latin typeface="Cambria" pitchFamily="18" charset="0"/>
              </a:rPr>
              <a:t>Leicester</a:t>
            </a:r>
            <a:r>
              <a:rPr lang="hu-HU" sz="1000" dirty="0" smtClean="0">
                <a:latin typeface="Cambria" pitchFamily="18" charset="0"/>
              </a:rPr>
              <a:t>: United </a:t>
            </a:r>
            <a:r>
              <a:rPr lang="hu-HU" sz="1000" dirty="0" err="1" smtClean="0">
                <a:latin typeface="Cambria" pitchFamily="18" charset="0"/>
              </a:rPr>
              <a:t>Kingdom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Literacy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Association</a:t>
            </a:r>
            <a:r>
              <a:rPr lang="hu-HU" sz="1000" dirty="0" smtClean="0">
                <a:latin typeface="Cambria" pitchFamily="18" charset="0"/>
              </a:rPr>
              <a:t>.</a:t>
            </a:r>
          </a:p>
          <a:p>
            <a:pPr marL="177800" indent="-177800" algn="just"/>
            <a:r>
              <a:rPr lang="hu-HU" sz="1000" dirty="0" err="1" smtClean="0">
                <a:latin typeface="Cambria" pitchFamily="18" charset="0"/>
              </a:rPr>
              <a:t>Hargittai</a:t>
            </a:r>
            <a:r>
              <a:rPr lang="hu-HU" sz="1000" dirty="0" smtClean="0">
                <a:latin typeface="Cambria" pitchFamily="18" charset="0"/>
              </a:rPr>
              <a:t> Eszter: </a:t>
            </a:r>
            <a:r>
              <a:rPr lang="hu-HU" sz="1000" dirty="0" err="1" smtClean="0">
                <a:latin typeface="Cambria" pitchFamily="18" charset="0"/>
              </a:rPr>
              <a:t>Second-Level</a:t>
            </a:r>
            <a:r>
              <a:rPr lang="hu-HU" sz="1000" dirty="0" smtClean="0">
                <a:latin typeface="Cambria" pitchFamily="18" charset="0"/>
              </a:rPr>
              <a:t> Digital </a:t>
            </a:r>
            <a:r>
              <a:rPr lang="hu-HU" sz="1000" dirty="0" err="1" smtClean="0">
                <a:latin typeface="Cambria" pitchFamily="18" charset="0"/>
              </a:rPr>
              <a:t>Devide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Differences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in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People’s</a:t>
            </a:r>
            <a:r>
              <a:rPr lang="hu-HU" sz="1000" dirty="0" smtClean="0">
                <a:latin typeface="Cambria" pitchFamily="18" charset="0"/>
              </a:rPr>
              <a:t> Online </a:t>
            </a:r>
            <a:r>
              <a:rPr lang="hu-HU" sz="1000" dirty="0" err="1" smtClean="0">
                <a:latin typeface="Cambria" pitchFamily="18" charset="0"/>
              </a:rPr>
              <a:t>Skills</a:t>
            </a:r>
            <a:r>
              <a:rPr lang="hu-HU" sz="1000" dirty="0" smtClean="0">
                <a:latin typeface="Cambria" pitchFamily="18" charset="0"/>
              </a:rPr>
              <a:t>. , </a:t>
            </a:r>
            <a:r>
              <a:rPr lang="hu-HU" sz="1000" dirty="0" err="1" smtClean="0">
                <a:latin typeface="Cambria" pitchFamily="18" charset="0"/>
              </a:rPr>
              <a:t>First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Monday</a:t>
            </a:r>
            <a:r>
              <a:rPr lang="hu-HU" sz="1000" dirty="0" smtClean="0">
                <a:latin typeface="Cambria" pitchFamily="18" charset="0"/>
              </a:rPr>
              <a:t>, 7. évf. 4. sz. 2002. 04. 01. 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Jay </a:t>
            </a:r>
            <a:r>
              <a:rPr lang="hu-HU" sz="1000" dirty="0" err="1" smtClean="0">
                <a:latin typeface="Cambria" pitchFamily="18" charset="0"/>
              </a:rPr>
              <a:t>Bolter</a:t>
            </a:r>
            <a:r>
              <a:rPr lang="hu-HU" sz="1000" dirty="0" smtClean="0">
                <a:latin typeface="Cambria" pitchFamily="18" charset="0"/>
              </a:rPr>
              <a:t>, 1991. </a:t>
            </a:r>
            <a:r>
              <a:rPr lang="hu-HU" sz="1000" dirty="0" err="1" smtClean="0">
                <a:latin typeface="Cambria" pitchFamily="18" charset="0"/>
              </a:rPr>
              <a:t>Writing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space</a:t>
            </a:r>
            <a:r>
              <a:rPr lang="hu-HU" sz="1000" dirty="0" smtClean="0">
                <a:latin typeface="Cambria" pitchFamily="18" charset="0"/>
              </a:rPr>
              <a:t>: The computer, </a:t>
            </a:r>
            <a:r>
              <a:rPr lang="hu-HU" sz="1000" dirty="0" err="1" smtClean="0">
                <a:latin typeface="Cambria" pitchFamily="18" charset="0"/>
              </a:rPr>
              <a:t>hypertext</a:t>
            </a:r>
            <a:r>
              <a:rPr lang="hu-HU" sz="1000" dirty="0" smtClean="0">
                <a:latin typeface="Cambria" pitchFamily="18" charset="0"/>
              </a:rPr>
              <a:t>, and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history</a:t>
            </a:r>
            <a:r>
              <a:rPr lang="hu-HU" sz="1000" dirty="0" smtClean="0">
                <a:latin typeface="Cambria" pitchFamily="18" charset="0"/>
              </a:rPr>
              <a:t> of </a:t>
            </a:r>
            <a:r>
              <a:rPr lang="hu-HU" sz="1000" dirty="0" err="1" smtClean="0">
                <a:latin typeface="Cambria" pitchFamily="18" charset="0"/>
              </a:rPr>
              <a:t>writing</a:t>
            </a:r>
            <a:r>
              <a:rPr lang="hu-HU" sz="1000" dirty="0" smtClean="0">
                <a:latin typeface="Cambria" pitchFamily="18" charset="0"/>
              </a:rPr>
              <a:t>. </a:t>
            </a:r>
            <a:r>
              <a:rPr lang="hu-HU" sz="1000" dirty="0" err="1" smtClean="0">
                <a:latin typeface="Cambria" pitchFamily="18" charset="0"/>
              </a:rPr>
              <a:t>Hillsdale</a:t>
            </a:r>
            <a:r>
              <a:rPr lang="hu-HU" sz="1000" dirty="0" smtClean="0">
                <a:latin typeface="Cambria" pitchFamily="18" charset="0"/>
              </a:rPr>
              <a:t>, N.J.: </a:t>
            </a:r>
            <a:r>
              <a:rPr lang="hu-HU" sz="1000" dirty="0" err="1" smtClean="0">
                <a:latin typeface="Cambria" pitchFamily="18" charset="0"/>
              </a:rPr>
              <a:t>Lawrence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Erlbaum</a:t>
            </a:r>
            <a:r>
              <a:rPr lang="hu-HU" sz="1000" dirty="0" smtClean="0">
                <a:latin typeface="Cambria" pitchFamily="18" charset="0"/>
              </a:rPr>
              <a:t>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Jay </a:t>
            </a:r>
            <a:r>
              <a:rPr lang="hu-HU" sz="1000" dirty="0" err="1" smtClean="0">
                <a:latin typeface="Cambria" pitchFamily="18" charset="0"/>
              </a:rPr>
              <a:t>Bolter</a:t>
            </a:r>
            <a:r>
              <a:rPr lang="hu-HU" sz="1000" dirty="0" smtClean="0">
                <a:latin typeface="Cambria" pitchFamily="18" charset="0"/>
              </a:rPr>
              <a:t>, 2001. </a:t>
            </a:r>
            <a:r>
              <a:rPr lang="hu-HU" sz="1000" dirty="0" err="1" smtClean="0">
                <a:latin typeface="Cambria" pitchFamily="18" charset="0"/>
              </a:rPr>
              <a:t>Writing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space</a:t>
            </a:r>
            <a:r>
              <a:rPr lang="hu-HU" sz="1000" dirty="0" smtClean="0">
                <a:latin typeface="Cambria" pitchFamily="18" charset="0"/>
              </a:rPr>
              <a:t>: The computer, </a:t>
            </a:r>
            <a:r>
              <a:rPr lang="hu-HU" sz="1000" dirty="0" err="1" smtClean="0">
                <a:latin typeface="Cambria" pitchFamily="18" charset="0"/>
              </a:rPr>
              <a:t>hypertext</a:t>
            </a:r>
            <a:r>
              <a:rPr lang="hu-HU" sz="1000" dirty="0" smtClean="0">
                <a:latin typeface="Cambria" pitchFamily="18" charset="0"/>
              </a:rPr>
              <a:t>, and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remediation</a:t>
            </a:r>
            <a:r>
              <a:rPr lang="hu-HU" sz="1000" dirty="0" smtClean="0">
                <a:latin typeface="Cambria" pitchFamily="18" charset="0"/>
              </a:rPr>
              <a:t> of print. </a:t>
            </a:r>
            <a:r>
              <a:rPr lang="hu-HU" sz="1000" dirty="0" err="1" smtClean="0">
                <a:latin typeface="Cambria" pitchFamily="18" charset="0"/>
              </a:rPr>
              <a:t>Second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edition</a:t>
            </a:r>
            <a:r>
              <a:rPr lang="hu-HU" sz="1000" dirty="0" smtClean="0">
                <a:latin typeface="Cambria" pitchFamily="18" charset="0"/>
              </a:rPr>
              <a:t>. </a:t>
            </a:r>
            <a:r>
              <a:rPr lang="hu-HU" sz="1000" dirty="0" err="1" smtClean="0">
                <a:latin typeface="Cambria" pitchFamily="18" charset="0"/>
              </a:rPr>
              <a:t>Mahwah</a:t>
            </a:r>
            <a:r>
              <a:rPr lang="hu-HU" sz="1000" dirty="0" smtClean="0">
                <a:latin typeface="Cambria" pitchFamily="18" charset="0"/>
              </a:rPr>
              <a:t>, N.J.: </a:t>
            </a:r>
            <a:r>
              <a:rPr lang="hu-HU" sz="1000" dirty="0" err="1" smtClean="0">
                <a:latin typeface="Cambria" pitchFamily="18" charset="0"/>
              </a:rPr>
              <a:t>Lawrence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Erlbaum</a:t>
            </a:r>
            <a:r>
              <a:rPr lang="hu-HU" sz="1000" dirty="0" smtClean="0">
                <a:latin typeface="Cambria" pitchFamily="18" charset="0"/>
              </a:rPr>
              <a:t>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Koós, István (2004): A képregény mint sajátos kifejezési forma. </a:t>
            </a:r>
            <a:r>
              <a:rPr lang="hu-HU" sz="1000" dirty="0" err="1" smtClean="0">
                <a:latin typeface="Cambria" pitchFamily="18" charset="0"/>
              </a:rPr>
              <a:t>Kalligram</a:t>
            </a:r>
            <a:r>
              <a:rPr lang="hu-HU" sz="1000" dirty="0" smtClean="0">
                <a:latin typeface="Cambria" pitchFamily="18" charset="0"/>
              </a:rPr>
              <a:t>. XIII. évf. 2004. február. http://www.kalligram.eu/Kalligram/Archivum/2004/XIII.-evf.-2004.-februar/A-kepregeny-mint-sajatos-kifejezesi-forma. (Utolsó elérés: 2014. november 10.)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Kovács, Nóra (é. n.): </a:t>
            </a:r>
            <a:r>
              <a:rPr lang="hu-HU" sz="1000" dirty="0" err="1" smtClean="0">
                <a:latin typeface="Cambria" pitchFamily="18" charset="0"/>
              </a:rPr>
              <a:t>WebcoMix</a:t>
            </a:r>
            <a:r>
              <a:rPr lang="hu-HU" sz="1000" dirty="0" smtClean="0">
                <a:latin typeface="Cambria" pitchFamily="18" charset="0"/>
              </a:rPr>
              <a:t>: Képregények az interneten. http://epa.oszk.hu/01500/01515/00006/pdf/mediarium-iii_3-4_07.pdf. (Utolsó elérés: 2014. november 10.)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Maksa, Gyula (2007): Ismeretterjesztés és képregény. Médiakutató, 2007. tavasz. http://www.mediakutato.hu/cikk/2007_01_tavasz/01_ismeretterjesztes_es_kepregeny. (Utolsó elérés: 2014. november 10.) 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Mary C . </a:t>
            </a:r>
            <a:r>
              <a:rPr lang="hu-HU" sz="1000" dirty="0" err="1" smtClean="0">
                <a:latin typeface="Cambria" pitchFamily="18" charset="0"/>
              </a:rPr>
              <a:t>Dyson</a:t>
            </a:r>
            <a:r>
              <a:rPr lang="hu-HU" sz="1000" dirty="0" smtClean="0">
                <a:latin typeface="Cambria" pitchFamily="18" charset="0"/>
              </a:rPr>
              <a:t> and </a:t>
            </a:r>
            <a:r>
              <a:rPr lang="hu-HU" sz="1000" dirty="0" err="1" smtClean="0">
                <a:latin typeface="Cambria" pitchFamily="18" charset="0"/>
              </a:rPr>
              <a:t>Gary</a:t>
            </a:r>
            <a:r>
              <a:rPr lang="hu-HU" sz="1000" dirty="0" smtClean="0">
                <a:latin typeface="Cambria" pitchFamily="18" charset="0"/>
              </a:rPr>
              <a:t> J. Kipping, 1998. “</a:t>
            </a:r>
            <a:r>
              <a:rPr lang="hu-HU" sz="1000" dirty="0" err="1" smtClean="0">
                <a:latin typeface="Cambria" pitchFamily="18" charset="0"/>
              </a:rPr>
              <a:t>Exploring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effect</a:t>
            </a:r>
            <a:r>
              <a:rPr lang="hu-HU" sz="1000" dirty="0" smtClean="0">
                <a:latin typeface="Cambria" pitchFamily="18" charset="0"/>
              </a:rPr>
              <a:t> of </a:t>
            </a:r>
            <a:r>
              <a:rPr lang="hu-HU" sz="1000" dirty="0" err="1" smtClean="0">
                <a:latin typeface="Cambria" pitchFamily="18" charset="0"/>
              </a:rPr>
              <a:t>layout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on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from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screen</a:t>
            </a:r>
            <a:r>
              <a:rPr lang="hu-HU" sz="1000" dirty="0" smtClean="0">
                <a:latin typeface="Cambria" pitchFamily="18" charset="0"/>
              </a:rPr>
              <a:t>,” </a:t>
            </a:r>
            <a:r>
              <a:rPr lang="hu-HU" sz="1000" dirty="0" err="1" smtClean="0">
                <a:latin typeface="Cambria" pitchFamily="18" charset="0"/>
              </a:rPr>
              <a:t>In</a:t>
            </a:r>
            <a:r>
              <a:rPr lang="hu-HU" sz="1000" dirty="0" smtClean="0">
                <a:latin typeface="Cambria" pitchFamily="18" charset="0"/>
              </a:rPr>
              <a:t>: Roger D. </a:t>
            </a:r>
            <a:r>
              <a:rPr lang="hu-HU" sz="1000" dirty="0" err="1" smtClean="0">
                <a:latin typeface="Cambria" pitchFamily="18" charset="0"/>
              </a:rPr>
              <a:t>Hersch</a:t>
            </a:r>
            <a:r>
              <a:rPr lang="hu-HU" sz="1000" dirty="0" smtClean="0">
                <a:latin typeface="Cambria" pitchFamily="18" charset="0"/>
              </a:rPr>
              <a:t>, Jacques André, and </a:t>
            </a:r>
            <a:r>
              <a:rPr lang="hu-HU" sz="1000" dirty="0" err="1" smtClean="0">
                <a:latin typeface="Cambria" pitchFamily="18" charset="0"/>
              </a:rPr>
              <a:t>Heather</a:t>
            </a:r>
            <a:r>
              <a:rPr lang="hu-HU" sz="1000" dirty="0" smtClean="0">
                <a:latin typeface="Cambria" pitchFamily="18" charset="0"/>
              </a:rPr>
              <a:t> Brown (</a:t>
            </a:r>
            <a:r>
              <a:rPr lang="hu-HU" sz="1000" dirty="0" err="1" smtClean="0">
                <a:latin typeface="Cambria" pitchFamily="18" charset="0"/>
              </a:rPr>
              <a:t>editors</a:t>
            </a:r>
            <a:r>
              <a:rPr lang="hu-HU" sz="1000" dirty="0" smtClean="0">
                <a:latin typeface="Cambria" pitchFamily="18" charset="0"/>
              </a:rPr>
              <a:t>). </a:t>
            </a:r>
            <a:r>
              <a:rPr lang="hu-HU" sz="1000" dirty="0" err="1" smtClean="0">
                <a:latin typeface="Cambria" pitchFamily="18" charset="0"/>
              </a:rPr>
              <a:t>Electronic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publishing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artistic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imaging</a:t>
            </a:r>
            <a:r>
              <a:rPr lang="hu-HU" sz="1000" dirty="0" smtClean="0">
                <a:latin typeface="Cambria" pitchFamily="18" charset="0"/>
              </a:rPr>
              <a:t>, and </a:t>
            </a:r>
            <a:r>
              <a:rPr lang="hu-HU" sz="1000" dirty="0" err="1" smtClean="0">
                <a:latin typeface="Cambria" pitchFamily="18" charset="0"/>
              </a:rPr>
              <a:t>digital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typography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Seventh</a:t>
            </a:r>
            <a:r>
              <a:rPr lang="hu-HU" sz="1000" dirty="0" smtClean="0">
                <a:latin typeface="Cambria" pitchFamily="18" charset="0"/>
              </a:rPr>
              <a:t> International </a:t>
            </a:r>
            <a:r>
              <a:rPr lang="hu-HU" sz="1000" dirty="0" err="1" smtClean="0">
                <a:latin typeface="Cambria" pitchFamily="18" charset="0"/>
              </a:rPr>
              <a:t>Conference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on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Electronic</a:t>
            </a:r>
            <a:r>
              <a:rPr lang="hu-HU" sz="1000" dirty="0" smtClean="0">
                <a:latin typeface="Cambria" pitchFamily="18" charset="0"/>
              </a:rPr>
              <a:t> Publishing: </a:t>
            </a:r>
            <a:r>
              <a:rPr lang="hu-HU" sz="1000" dirty="0" err="1" smtClean="0">
                <a:latin typeface="Cambria" pitchFamily="18" charset="0"/>
              </a:rPr>
              <a:t>Proceedings</a:t>
            </a:r>
            <a:r>
              <a:rPr lang="hu-HU" sz="1000" dirty="0" smtClean="0">
                <a:latin typeface="Cambria" pitchFamily="18" charset="0"/>
              </a:rPr>
              <a:t>. Berlin: Springer–</a:t>
            </a:r>
            <a:r>
              <a:rPr lang="hu-HU" sz="1000" dirty="0" err="1" smtClean="0">
                <a:latin typeface="Cambria" pitchFamily="18" charset="0"/>
              </a:rPr>
              <a:t>Verlag</a:t>
            </a:r>
            <a:r>
              <a:rPr lang="hu-HU" sz="1000" dirty="0" smtClean="0">
                <a:latin typeface="Cambria" pitchFamily="18" charset="0"/>
              </a:rPr>
              <a:t>, pp. 294–304.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Mary C . </a:t>
            </a:r>
            <a:r>
              <a:rPr lang="hu-HU" sz="1000" dirty="0" err="1" smtClean="0">
                <a:latin typeface="Cambria" pitchFamily="18" charset="0"/>
              </a:rPr>
              <a:t>Dyson</a:t>
            </a:r>
            <a:r>
              <a:rPr lang="hu-HU" sz="1000" dirty="0" smtClean="0">
                <a:latin typeface="Cambria" pitchFamily="18" charset="0"/>
              </a:rPr>
              <a:t>, 2004. “</a:t>
            </a:r>
            <a:r>
              <a:rPr lang="hu-HU" sz="1000" dirty="0" err="1" smtClean="0">
                <a:latin typeface="Cambria" pitchFamily="18" charset="0"/>
              </a:rPr>
              <a:t>How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physical</a:t>
            </a:r>
            <a:r>
              <a:rPr lang="hu-HU" sz="1000" dirty="0" smtClean="0">
                <a:latin typeface="Cambria" pitchFamily="18" charset="0"/>
              </a:rPr>
              <a:t> text </a:t>
            </a:r>
            <a:r>
              <a:rPr lang="hu-HU" sz="1000" dirty="0" err="1" smtClean="0">
                <a:latin typeface="Cambria" pitchFamily="18" charset="0"/>
              </a:rPr>
              <a:t>layout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affects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from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screen</a:t>
            </a:r>
            <a:r>
              <a:rPr lang="hu-HU" sz="1000" dirty="0" smtClean="0">
                <a:latin typeface="Cambria" pitchFamily="18" charset="0"/>
              </a:rPr>
              <a:t>,” </a:t>
            </a:r>
            <a:r>
              <a:rPr lang="hu-HU" sz="1000" dirty="0" err="1" smtClean="0">
                <a:latin typeface="Cambria" pitchFamily="18" charset="0"/>
              </a:rPr>
              <a:t>Behaviour</a:t>
            </a:r>
            <a:r>
              <a:rPr lang="hu-HU" sz="1000" dirty="0" smtClean="0">
                <a:latin typeface="Cambria" pitchFamily="18" charset="0"/>
              </a:rPr>
              <a:t> &amp; </a:t>
            </a:r>
            <a:r>
              <a:rPr lang="hu-HU" sz="1000" dirty="0" err="1" smtClean="0">
                <a:latin typeface="Cambria" pitchFamily="18" charset="0"/>
              </a:rPr>
              <a:t>Information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volume</a:t>
            </a:r>
            <a:r>
              <a:rPr lang="hu-HU" sz="1000" dirty="0" smtClean="0">
                <a:latin typeface="Cambria" pitchFamily="18" charset="0"/>
              </a:rPr>
              <a:t> 23, </a:t>
            </a:r>
            <a:r>
              <a:rPr lang="hu-HU" sz="1000" dirty="0" err="1" smtClean="0">
                <a:latin typeface="Cambria" pitchFamily="18" charset="0"/>
              </a:rPr>
              <a:t>number</a:t>
            </a:r>
            <a:r>
              <a:rPr lang="hu-HU" sz="1000" dirty="0" smtClean="0">
                <a:latin typeface="Cambria" pitchFamily="18" charset="0"/>
              </a:rPr>
              <a:t> 6, pp. 377–393.</a:t>
            </a:r>
          </a:p>
          <a:p>
            <a:pPr marL="177800" indent="-177800" algn="just"/>
            <a:r>
              <a:rPr lang="hu-HU" sz="1000" dirty="0" err="1" smtClean="0">
                <a:latin typeface="Cambria" pitchFamily="18" charset="0"/>
              </a:rPr>
              <a:t>Maurizio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Gentilucci</a:t>
            </a:r>
            <a:r>
              <a:rPr lang="hu-HU" sz="1000" dirty="0" smtClean="0">
                <a:latin typeface="Cambria" pitchFamily="18" charset="0"/>
              </a:rPr>
              <a:t> and Michael C . C </a:t>
            </a:r>
            <a:r>
              <a:rPr lang="hu-HU" sz="1000" dirty="0" err="1" smtClean="0">
                <a:latin typeface="Cambria" pitchFamily="18" charset="0"/>
              </a:rPr>
              <a:t>orballis</a:t>
            </a:r>
            <a:r>
              <a:rPr lang="hu-HU" sz="1000" dirty="0" smtClean="0">
                <a:latin typeface="Cambria" pitchFamily="18" charset="0"/>
              </a:rPr>
              <a:t>, 2006. “</a:t>
            </a:r>
            <a:r>
              <a:rPr lang="hu-HU" sz="1000" dirty="0" err="1" smtClean="0">
                <a:latin typeface="Cambria" pitchFamily="18" charset="0"/>
              </a:rPr>
              <a:t>From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manual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gesture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to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speech</a:t>
            </a:r>
            <a:r>
              <a:rPr lang="hu-HU" sz="1000" dirty="0" smtClean="0">
                <a:latin typeface="Cambria" pitchFamily="18" charset="0"/>
              </a:rPr>
              <a:t>: A </a:t>
            </a:r>
            <a:r>
              <a:rPr lang="hu-HU" sz="1000" dirty="0" err="1" smtClean="0">
                <a:latin typeface="Cambria" pitchFamily="18" charset="0"/>
              </a:rPr>
              <a:t>gradual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transition</a:t>
            </a:r>
            <a:r>
              <a:rPr lang="hu-HU" sz="1000" dirty="0" smtClean="0">
                <a:latin typeface="Cambria" pitchFamily="18" charset="0"/>
              </a:rPr>
              <a:t>,” </a:t>
            </a:r>
            <a:r>
              <a:rPr lang="hu-HU" sz="1000" dirty="0" err="1" smtClean="0">
                <a:latin typeface="Cambria" pitchFamily="18" charset="0"/>
              </a:rPr>
              <a:t>Neuroscience</a:t>
            </a:r>
            <a:r>
              <a:rPr lang="hu-HU" sz="1000" dirty="0" smtClean="0">
                <a:latin typeface="Cambria" pitchFamily="18" charset="0"/>
              </a:rPr>
              <a:t> and </a:t>
            </a:r>
            <a:r>
              <a:rPr lang="hu-HU" sz="1000" dirty="0" err="1" smtClean="0">
                <a:latin typeface="Cambria" pitchFamily="18" charset="0"/>
              </a:rPr>
              <a:t>Biobehavioral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Reviews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volume</a:t>
            </a:r>
            <a:r>
              <a:rPr lang="hu-HU" sz="1000" dirty="0" smtClean="0">
                <a:latin typeface="Cambria" pitchFamily="18" charset="0"/>
              </a:rPr>
              <a:t> 30, </a:t>
            </a:r>
            <a:r>
              <a:rPr lang="hu-HU" sz="1000" dirty="0" err="1" smtClean="0">
                <a:latin typeface="Cambria" pitchFamily="18" charset="0"/>
              </a:rPr>
              <a:t>number</a:t>
            </a:r>
            <a:r>
              <a:rPr lang="hu-HU" sz="1000" dirty="0" smtClean="0">
                <a:latin typeface="Cambria" pitchFamily="18" charset="0"/>
              </a:rPr>
              <a:t> 7, pp. 949–960.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Nyíri, Kristóf (é. n.): A </a:t>
            </a:r>
            <a:r>
              <a:rPr lang="hu-HU" sz="1000" dirty="0" err="1" smtClean="0">
                <a:latin typeface="Cambria" pitchFamily="18" charset="0"/>
              </a:rPr>
              <a:t>multimedialitás</a:t>
            </a:r>
            <a:r>
              <a:rPr lang="hu-HU" sz="1000" dirty="0" smtClean="0">
                <a:latin typeface="Cambria" pitchFamily="18" charset="0"/>
              </a:rPr>
              <a:t> ismeretfilozófiája.  http://www.phil-inst.hu/uniworld/kkk/mm/mm.htm. (Utolsó elérés: 2014. november 10.)</a:t>
            </a:r>
          </a:p>
          <a:p>
            <a:pPr marL="177800" indent="-177800" algn="just"/>
            <a:r>
              <a:rPr lang="hu-HU" sz="1000" dirty="0" err="1" smtClean="0">
                <a:latin typeface="Cambria" pitchFamily="18" charset="0"/>
              </a:rPr>
              <a:t>Razia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Pullen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-Technology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Tools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for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–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Tips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for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Differentiated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Instruction</a:t>
            </a:r>
            <a:r>
              <a:rPr lang="hu-HU" sz="1000" dirty="0" smtClean="0">
                <a:latin typeface="Cambria" pitchFamily="18" charset="0"/>
              </a:rPr>
              <a:t>. JRF/2006 p. 2 of 2. http://www.westedrtec.org/techtips. http://www.broward.k12.fl.us/</a:t>
            </a:r>
            <a:r>
              <a:rPr lang="hu-HU" sz="1000" dirty="0" err="1" smtClean="0">
                <a:latin typeface="Cambria" pitchFamily="18" charset="0"/>
              </a:rPr>
              <a:t>studentsupport</a:t>
            </a:r>
            <a:r>
              <a:rPr lang="hu-HU" sz="1000" dirty="0" smtClean="0">
                <a:latin typeface="Cambria" pitchFamily="18" charset="0"/>
              </a:rPr>
              <a:t>/</a:t>
            </a:r>
            <a:r>
              <a:rPr lang="hu-HU" sz="1000" dirty="0" err="1" smtClean="0">
                <a:latin typeface="Cambria" pitchFamily="18" charset="0"/>
              </a:rPr>
              <a:t>ese</a:t>
            </a:r>
            <a:r>
              <a:rPr lang="hu-HU" sz="1000" dirty="0" smtClean="0">
                <a:latin typeface="Cambria" pitchFamily="18" charset="0"/>
              </a:rPr>
              <a:t>/PDF/</a:t>
            </a:r>
            <a:r>
              <a:rPr lang="hu-HU" sz="1000" dirty="0" err="1" smtClean="0">
                <a:latin typeface="Cambria" pitchFamily="18" charset="0"/>
              </a:rPr>
              <a:t>Whatisdigital.pdf</a:t>
            </a:r>
            <a:r>
              <a:rPr lang="hu-HU" sz="1000" dirty="0" smtClean="0">
                <a:latin typeface="Cambria" pitchFamily="18" charset="0"/>
              </a:rPr>
              <a:t>. (Utolsó elérés: 2014. november 10.)</a:t>
            </a:r>
          </a:p>
          <a:p>
            <a:pPr marL="177800" indent="-177800" algn="just"/>
            <a:r>
              <a:rPr lang="en-US" sz="1000" dirty="0" err="1" smtClean="0">
                <a:latin typeface="Cambria" pitchFamily="18" charset="0"/>
              </a:rPr>
              <a:t>Sivak</a:t>
            </a:r>
            <a:r>
              <a:rPr lang="en-US" sz="1000" dirty="0" smtClean="0">
                <a:latin typeface="Cambria" pitchFamily="18" charset="0"/>
              </a:rPr>
              <a:t>, Allison (2003)</a:t>
            </a:r>
            <a:r>
              <a:rPr lang="hu-HU" sz="1000" dirty="0" smtClean="0">
                <a:latin typeface="Cambria" pitchFamily="18" charset="0"/>
              </a:rPr>
              <a:t>:</a:t>
            </a:r>
            <a:r>
              <a:rPr lang="en-US" sz="1000" dirty="0" smtClean="0">
                <a:latin typeface="Cambria" pitchFamily="18" charset="0"/>
              </a:rPr>
              <a:t> Across Time and Space: Reading Comics. </a:t>
            </a:r>
            <a:r>
              <a:rPr lang="hu-HU" sz="1000" dirty="0" smtClean="0">
                <a:latin typeface="Cambria" pitchFamily="18" charset="0"/>
              </a:rPr>
              <a:t> http://capping.slis.ualberta.ca/cap03/allison/mainstream.htm. (Utolsó elérés: 2014. november 10.) </a:t>
            </a:r>
          </a:p>
          <a:p>
            <a:pPr marL="177800" indent="-177800" algn="just"/>
            <a:r>
              <a:rPr lang="hu-HU" sz="1000" dirty="0" err="1" smtClean="0">
                <a:latin typeface="Cambria" pitchFamily="18" charset="0"/>
              </a:rPr>
              <a:t>Terje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Hillesund</a:t>
            </a:r>
            <a:r>
              <a:rPr lang="hu-HU" sz="1000" dirty="0" smtClean="0">
                <a:latin typeface="Cambria" pitchFamily="18" charset="0"/>
              </a:rPr>
              <a:t>: Digital </a:t>
            </a:r>
            <a:r>
              <a:rPr lang="hu-HU" sz="1000" dirty="0" err="1" smtClean="0">
                <a:latin typeface="Cambria" pitchFamily="18" charset="0"/>
              </a:rPr>
              <a:t>reading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spaces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How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expert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readers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handle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books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Web and </a:t>
            </a:r>
            <a:r>
              <a:rPr lang="hu-HU" sz="1000" dirty="0" err="1" smtClean="0">
                <a:latin typeface="Cambria" pitchFamily="18" charset="0"/>
              </a:rPr>
              <a:t>electronic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paper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First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Monday</a:t>
            </a:r>
            <a:r>
              <a:rPr lang="hu-HU" sz="1000" dirty="0" smtClean="0">
                <a:latin typeface="Cambria" pitchFamily="18" charset="0"/>
              </a:rPr>
              <a:t>, 15. évf. 5. sz. 2010. 04. 05. 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William C. </a:t>
            </a:r>
            <a:r>
              <a:rPr lang="hu-HU" sz="1000" dirty="0" err="1" smtClean="0">
                <a:latin typeface="Cambria" pitchFamily="18" charset="0"/>
              </a:rPr>
              <a:t>Dougherty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Managing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,  The </a:t>
            </a:r>
            <a:r>
              <a:rPr lang="hu-HU" sz="1000" dirty="0" err="1" smtClean="0">
                <a:latin typeface="Cambria" pitchFamily="18" charset="0"/>
              </a:rPr>
              <a:t>book</a:t>
            </a:r>
            <a:r>
              <a:rPr lang="hu-HU" sz="1000" dirty="0" smtClean="0">
                <a:latin typeface="Cambria" pitchFamily="18" charset="0"/>
              </a:rPr>
              <a:t> is </a:t>
            </a:r>
            <a:r>
              <a:rPr lang="hu-HU" sz="1000" dirty="0" err="1" smtClean="0">
                <a:latin typeface="Cambria" pitchFamily="18" charset="0"/>
              </a:rPr>
              <a:t>dead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long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live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book</a:t>
            </a:r>
            <a:r>
              <a:rPr lang="hu-HU" sz="1000" dirty="0" smtClean="0">
                <a:latin typeface="Cambria" pitchFamily="18" charset="0"/>
              </a:rPr>
              <a:t>! </a:t>
            </a:r>
            <a:r>
              <a:rPr lang="hu-HU" sz="1000" dirty="0" err="1" smtClean="0">
                <a:latin typeface="Cambria" pitchFamily="18" charset="0"/>
              </a:rPr>
              <a:t>Available</a:t>
            </a:r>
            <a:r>
              <a:rPr lang="hu-HU" sz="1000" dirty="0" smtClean="0">
                <a:latin typeface="Cambria" pitchFamily="18" charset="0"/>
              </a:rPr>
              <a:t> online 1 </a:t>
            </a:r>
            <a:r>
              <a:rPr lang="hu-HU" sz="1000" dirty="0" err="1" smtClean="0">
                <a:latin typeface="Cambria" pitchFamily="18" charset="0"/>
              </a:rPr>
              <a:t>October</a:t>
            </a:r>
            <a:r>
              <a:rPr lang="hu-HU" sz="1000" dirty="0" smtClean="0">
                <a:latin typeface="Cambria" pitchFamily="18" charset="0"/>
              </a:rPr>
              <a:t> 2011.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William C. </a:t>
            </a:r>
            <a:r>
              <a:rPr lang="hu-HU" sz="1000" dirty="0" err="1" smtClean="0">
                <a:latin typeface="Cambria" pitchFamily="18" charset="0"/>
              </a:rPr>
              <a:t>Dougherty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Managing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E-readers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passing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fad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or</a:t>
            </a:r>
            <a:r>
              <a:rPr lang="hu-HU" sz="1000" dirty="0" smtClean="0">
                <a:latin typeface="Cambria" pitchFamily="18" charset="0"/>
              </a:rPr>
              <a:t> trend of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future</a:t>
            </a:r>
            <a:r>
              <a:rPr lang="hu-HU" sz="1000" dirty="0" smtClean="0">
                <a:latin typeface="Cambria" pitchFamily="18" charset="0"/>
              </a:rPr>
              <a:t>? </a:t>
            </a:r>
            <a:r>
              <a:rPr lang="hu-HU" sz="1000" dirty="0" err="1" smtClean="0">
                <a:latin typeface="Cambria" pitchFamily="18" charset="0"/>
              </a:rPr>
              <a:t>Available</a:t>
            </a:r>
            <a:r>
              <a:rPr lang="hu-HU" sz="1000" dirty="0" smtClean="0">
                <a:latin typeface="Cambria" pitchFamily="18" charset="0"/>
              </a:rPr>
              <a:t> online 31 </a:t>
            </a:r>
            <a:r>
              <a:rPr lang="hu-HU" sz="1000" dirty="0" err="1" smtClean="0">
                <a:latin typeface="Cambria" pitchFamily="18" charset="0"/>
              </a:rPr>
              <a:t>March</a:t>
            </a:r>
            <a:r>
              <a:rPr lang="hu-HU" sz="1000" dirty="0" smtClean="0">
                <a:latin typeface="Cambria" pitchFamily="18" charset="0"/>
              </a:rPr>
              <a:t> 2010.</a:t>
            </a:r>
          </a:p>
          <a:p>
            <a:pPr marL="177800" indent="-177800" algn="just"/>
            <a:r>
              <a:rPr lang="hu-HU" sz="1000" dirty="0" smtClean="0">
                <a:latin typeface="Cambria" pitchFamily="18" charset="0"/>
              </a:rPr>
              <a:t>William C. </a:t>
            </a:r>
            <a:r>
              <a:rPr lang="hu-HU" sz="1000" dirty="0" err="1" smtClean="0">
                <a:latin typeface="Cambria" pitchFamily="18" charset="0"/>
              </a:rPr>
              <a:t>Dougherty</a:t>
            </a:r>
            <a:r>
              <a:rPr lang="hu-HU" sz="1000" dirty="0" smtClean="0">
                <a:latin typeface="Cambria" pitchFamily="18" charset="0"/>
              </a:rPr>
              <a:t>: </a:t>
            </a:r>
            <a:r>
              <a:rPr lang="hu-HU" sz="1000" dirty="0" err="1" smtClean="0">
                <a:latin typeface="Cambria" pitchFamily="18" charset="0"/>
              </a:rPr>
              <a:t>Managing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Meaning</a:t>
            </a:r>
            <a:r>
              <a:rPr lang="hu-HU" sz="1000" dirty="0" smtClean="0">
                <a:latin typeface="Cambria" pitchFamily="18" charset="0"/>
              </a:rPr>
              <a:t>, </a:t>
            </a:r>
            <a:r>
              <a:rPr lang="hu-HU" sz="1000" dirty="0" err="1" smtClean="0">
                <a:latin typeface="Cambria" pitchFamily="18" charset="0"/>
              </a:rPr>
              <a:t>technology</a:t>
            </a:r>
            <a:r>
              <a:rPr lang="hu-HU" sz="1000" dirty="0" smtClean="0">
                <a:latin typeface="Cambria" pitchFamily="18" charset="0"/>
              </a:rPr>
              <a:t>, and </a:t>
            </a:r>
            <a:r>
              <a:rPr lang="hu-HU" sz="1000" dirty="0" err="1" smtClean="0">
                <a:latin typeface="Cambria" pitchFamily="18" charset="0"/>
              </a:rPr>
              <a:t>the</a:t>
            </a:r>
            <a:r>
              <a:rPr lang="hu-HU" sz="1000" dirty="0" smtClean="0">
                <a:latin typeface="Cambria" pitchFamily="18" charset="0"/>
              </a:rPr>
              <a:t> </a:t>
            </a:r>
            <a:r>
              <a:rPr lang="hu-HU" sz="1000" dirty="0" err="1" smtClean="0">
                <a:latin typeface="Cambria" pitchFamily="18" charset="0"/>
              </a:rPr>
              <a:t>semantic</a:t>
            </a:r>
            <a:r>
              <a:rPr lang="hu-HU" sz="1000" dirty="0" smtClean="0">
                <a:latin typeface="Cambria" pitchFamily="18" charset="0"/>
              </a:rPr>
              <a:t> web </a:t>
            </a:r>
            <a:r>
              <a:rPr lang="hu-HU" sz="1000" dirty="0" err="1" smtClean="0">
                <a:latin typeface="Cambria" pitchFamily="18" charset="0"/>
              </a:rPr>
              <a:t>Available</a:t>
            </a:r>
            <a:r>
              <a:rPr lang="hu-HU" sz="1000" dirty="0" smtClean="0">
                <a:latin typeface="Cambria" pitchFamily="18" charset="0"/>
              </a:rPr>
              <a:t> online 22 </a:t>
            </a:r>
            <a:r>
              <a:rPr lang="hu-HU" sz="1000" dirty="0" err="1" smtClean="0">
                <a:latin typeface="Cambria" pitchFamily="18" charset="0"/>
              </a:rPr>
              <a:t>April</a:t>
            </a:r>
            <a:r>
              <a:rPr lang="hu-HU" sz="1000" dirty="0" smtClean="0">
                <a:latin typeface="Cambria" pitchFamily="18" charset="0"/>
              </a:rPr>
              <a:t> 2008.</a:t>
            </a:r>
            <a:endParaRPr lang="hu-HU" sz="1000" dirty="0">
              <a:latin typeface="Cambria" pitchFamily="18" charset="0"/>
            </a:endParaRPr>
          </a:p>
        </p:txBody>
      </p:sp>
      <p:sp>
        <p:nvSpPr>
          <p:cNvPr id="12" name="Téglalap feliratnak 11"/>
          <p:cNvSpPr/>
          <p:nvPr/>
        </p:nvSpPr>
        <p:spPr>
          <a:xfrm>
            <a:off x="467544" y="2492896"/>
            <a:ext cx="8352928" cy="2376264"/>
          </a:xfrm>
          <a:prstGeom prst="wedgeRectCallout">
            <a:avLst>
              <a:gd name="adj1" fmla="val 53668"/>
              <a:gd name="adj2" fmla="val 1020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899592" y="2492896"/>
            <a:ext cx="7920880" cy="1800200"/>
          </a:xfrm>
          <a:prstGeom prst="rect">
            <a:avLst/>
          </a:prstGeom>
          <a:solidFill>
            <a:srgbClr val="297971"/>
          </a:solidFill>
          <a:ln>
            <a:solidFill>
              <a:srgbClr val="297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510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95536" y="260648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Bibliography</a:t>
            </a:r>
            <a:endParaRPr lang="en-GB" sz="40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83568" y="321297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Thank you for your attention!</a:t>
            </a:r>
            <a:endParaRPr lang="en-GB" sz="40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275" r="12643"/>
          <a:stretch>
            <a:fillRect/>
          </a:stretch>
        </p:blipFill>
        <p:spPr bwMode="auto">
          <a:xfrm>
            <a:off x="0" y="0"/>
            <a:ext cx="9231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275" r="12643"/>
          <a:stretch>
            <a:fillRect/>
          </a:stretch>
        </p:blipFill>
        <p:spPr bwMode="auto">
          <a:xfrm>
            <a:off x="0" y="0"/>
            <a:ext cx="9231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51520" y="260648"/>
            <a:ext cx="2160240" cy="707886"/>
          </a:xfrm>
          <a:prstGeom prst="rect">
            <a:avLst/>
          </a:prstGeom>
          <a:solidFill>
            <a:srgbClr val="297971"/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Outline</a:t>
            </a:r>
            <a:endParaRPr lang="en-GB" sz="40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6" y="1916832"/>
            <a:ext cx="806489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GB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Introduction, hypothesis</a:t>
            </a:r>
            <a:endParaRPr kumimoji="0" lang="en-GB" sz="2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GB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Definitions: 	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	digital text, visual elements, non-linear reading, comics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en-GB" sz="25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 special way of reading: comics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endParaRPr lang="en-GB" sz="25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Comparism: comic reading vs.</a:t>
            </a:r>
            <a:r>
              <a:rPr lang="hu-HU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digital reading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endParaRPr lang="en-GB" sz="25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r>
              <a:rPr lang="en-GB" sz="25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Summary,  a prognosis for possible further research</a:t>
            </a:r>
            <a:endParaRPr kumimoji="0" lang="en-GB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324544" y="2564904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Bevezetés, hipotézis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3930467"/>
            <a:ext cx="806489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5536" y="184482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Visual elements</a:t>
            </a:r>
            <a:r>
              <a:rPr lang="en-GB" sz="2000" dirty="0" smtClean="0">
                <a:latin typeface="Cambria" pitchFamily="18" charset="0"/>
              </a:rPr>
              <a:t> which show up on digital interfaces have strong effects and influence on our cognitive processes, especially on reading and text comprehension. My aim is to get a better understanding on these elementary changes. </a:t>
            </a:r>
          </a:p>
          <a:p>
            <a:pPr algn="just">
              <a:buNone/>
            </a:pPr>
            <a:endParaRPr lang="en-GB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Cambria" pitchFamily="18" charset="0"/>
              </a:rPr>
              <a:t>Questions: </a:t>
            </a:r>
          </a:p>
          <a:p>
            <a:pPr marL="457200" indent="-457200" algn="just">
              <a:buFont typeface="+mj-lt"/>
              <a:buAutoNum type="arabicParenR"/>
            </a:pPr>
            <a:endParaRPr lang="en-GB" sz="200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Do we read in a new kind of way </a:t>
            </a:r>
            <a:r>
              <a:rPr lang="en-GB" sz="2000" b="1" dirty="0" smtClean="0">
                <a:solidFill>
                  <a:srgbClr val="510746"/>
                </a:solidFill>
                <a:latin typeface="Cambria"/>
              </a:rPr>
              <a:t>→</a:t>
            </a:r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 therefore we need new types of texts?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hu-HU" sz="2000" b="1" dirty="0" smtClean="0">
                <a:solidFill>
                  <a:srgbClr val="510746"/>
                </a:solidFill>
                <a:latin typeface="Cambria" pitchFamily="18" charset="0"/>
              </a:rPr>
              <a:t>D</a:t>
            </a:r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o we have new types of texts </a:t>
            </a:r>
            <a:r>
              <a:rPr lang="en-GB" sz="2000" b="1" dirty="0" smtClean="0">
                <a:solidFill>
                  <a:srgbClr val="510746"/>
                </a:solidFill>
                <a:latin typeface="Cambria"/>
              </a:rPr>
              <a:t>→ </a:t>
            </a:r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therefore we need to read in new kinds of ways?</a:t>
            </a:r>
          </a:p>
          <a:p>
            <a:pPr algn="just"/>
            <a:endParaRPr lang="en-GB" sz="2000" dirty="0" smtClean="0">
              <a:latin typeface="Cambria" pitchFamily="18" charset="0"/>
            </a:endParaRPr>
          </a:p>
          <a:p>
            <a:pPr algn="just"/>
            <a:r>
              <a:rPr lang="en-GB" sz="2000" dirty="0" smtClean="0">
                <a:latin typeface="Cambria" pitchFamily="18" charset="0"/>
              </a:rPr>
              <a:t>To answer these questions, I should find the common point of print and digital texts / print and digital reading.</a:t>
            </a:r>
          </a:p>
          <a:p>
            <a:pPr marL="457200" indent="-457200" algn="ctr"/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23528" y="5445224"/>
            <a:ext cx="8280920" cy="100811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510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51520" y="260648"/>
            <a:ext cx="3186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Introduction</a:t>
            </a:r>
            <a:endParaRPr lang="hu-HU" sz="4000" b="1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324544" y="2564904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Bevezetés, hipotézis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3930467"/>
            <a:ext cx="806489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528" y="184124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000" dirty="0" smtClean="0">
                <a:latin typeface="Cambria" pitchFamily="18" charset="0"/>
              </a:rPr>
              <a:t>Reviewing the related literature</a:t>
            </a:r>
            <a:r>
              <a:rPr lang="hu-HU" sz="2000" dirty="0" smtClean="0">
                <a:latin typeface="Cambria" pitchFamily="18" charset="0"/>
              </a:rPr>
              <a:t>s</a:t>
            </a:r>
            <a:r>
              <a:rPr lang="en-GB" sz="2000" dirty="0" smtClean="0">
                <a:latin typeface="Cambria" pitchFamily="18" charset="0"/>
              </a:rPr>
              <a:t> about reading, text </a:t>
            </a:r>
            <a:r>
              <a:rPr lang="en-GB" sz="2000" dirty="0" err="1" smtClean="0">
                <a:latin typeface="Cambria" pitchFamily="18" charset="0"/>
              </a:rPr>
              <a:t>ty</a:t>
            </a:r>
            <a:r>
              <a:rPr lang="hu-HU" sz="2000" dirty="0" smtClean="0">
                <a:latin typeface="Cambria" pitchFamily="18" charset="0"/>
              </a:rPr>
              <a:t>p</a:t>
            </a:r>
            <a:r>
              <a:rPr lang="en-GB" sz="2000" dirty="0" err="1" smtClean="0">
                <a:latin typeface="Cambria" pitchFamily="18" charset="0"/>
              </a:rPr>
              <a:t>ologies</a:t>
            </a:r>
            <a:r>
              <a:rPr lang="en-GB" sz="2000" dirty="0" smtClean="0">
                <a:latin typeface="Cambria" pitchFamily="18" charset="0"/>
              </a:rPr>
              <a:t> and comprehension, I found a promising idea by </a:t>
            </a:r>
            <a:r>
              <a:rPr lang="en-GB" sz="2000" dirty="0" err="1" smtClean="0">
                <a:latin typeface="Cambria" pitchFamily="18" charset="0"/>
              </a:rPr>
              <a:t>Tamás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 err="1" smtClean="0">
                <a:latin typeface="Cambria" pitchFamily="18" charset="0"/>
              </a:rPr>
              <a:t>Dunai</a:t>
            </a:r>
            <a:r>
              <a:rPr lang="en-GB" sz="2000" dirty="0" smtClean="0">
                <a:latin typeface="Cambria" pitchFamily="18" charset="0"/>
              </a:rPr>
              <a:t> (</a:t>
            </a:r>
            <a:r>
              <a:rPr lang="en-GB" sz="2000" dirty="0" err="1" smtClean="0">
                <a:latin typeface="Cambria" pitchFamily="18" charset="0"/>
              </a:rPr>
              <a:t>Médiakutató</a:t>
            </a:r>
            <a:r>
              <a:rPr lang="en-GB" sz="2000" dirty="0" smtClean="0">
                <a:latin typeface="Cambria" pitchFamily="18" charset="0"/>
              </a:rPr>
              <a:t>, 2007): </a:t>
            </a:r>
          </a:p>
          <a:p>
            <a:pPr algn="just">
              <a:buNone/>
            </a:pPr>
            <a:endParaRPr lang="en-GB" sz="2000" dirty="0" smtClean="0">
              <a:latin typeface="Cambria" pitchFamily="18" charset="0"/>
            </a:endParaRPr>
          </a:p>
          <a:p>
            <a:pPr algn="just"/>
            <a:r>
              <a:rPr lang="en-GB" sz="2000" dirty="0" smtClean="0">
                <a:latin typeface="Cambria" pitchFamily="18" charset="0"/>
              </a:rPr>
              <a:t>„Reading comics [from all the digital multimedia tools mentioned above] can be compared mostly to the active user activity of the Internet.”</a:t>
            </a:r>
          </a:p>
          <a:p>
            <a:pPr algn="just"/>
            <a:endParaRPr lang="en-GB" sz="2000" dirty="0" smtClean="0">
              <a:latin typeface="Cambria" pitchFamily="18" charset="0"/>
            </a:endParaRPr>
          </a:p>
          <a:p>
            <a:pPr marL="457200" indent="-457200" algn="ctr">
              <a:buFont typeface="+mj-lt"/>
              <a:buAutoNum type="arabicParenR"/>
            </a:pPr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ctr">
              <a:buFont typeface="+mj-lt"/>
              <a:buAutoNum type="arabicParenR"/>
            </a:pPr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GB" sz="2000" b="1" dirty="0" smtClean="0">
                <a:solidFill>
                  <a:srgbClr val="510746"/>
                </a:solidFill>
                <a:latin typeface="Cambria" pitchFamily="18" charset="0"/>
              </a:rPr>
              <a:t>My idea: What if I carry on this analogy in a much more focused way comparing the reading process of comics to the reading process of digital texts? </a:t>
            </a:r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ctr">
              <a:buFont typeface="+mj-lt"/>
              <a:buAutoNum type="arabicParenR"/>
            </a:pPr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GB" sz="2000" b="1" dirty="0" smtClean="0">
                <a:solidFill>
                  <a:srgbClr val="297971"/>
                </a:solidFill>
                <a:latin typeface="Cambria" pitchFamily="18" charset="0"/>
              </a:rPr>
              <a:t>Hypothesis: </a:t>
            </a:r>
            <a:r>
              <a:rPr lang="en-GB" sz="2000" dirty="0" smtClean="0">
                <a:latin typeface="Cambria" pitchFamily="18" charset="0"/>
              </a:rPr>
              <a:t>reading digital texts including visual elements is a non-linear kind of reading which is similar to reading comics. </a:t>
            </a:r>
            <a:endParaRPr lang="en-GB" sz="2000" dirty="0">
              <a:latin typeface="Cambria" pitchFamily="18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23528" y="5733256"/>
            <a:ext cx="8496944" cy="86409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51520" y="332656"/>
            <a:ext cx="2824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H</a:t>
            </a:r>
            <a:r>
              <a:rPr lang="en-GB" sz="4000" b="1" dirty="0" err="1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ypothesis</a:t>
            </a:r>
            <a:endParaRPr lang="hu-HU" sz="4000" b="1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923928" y="3789040"/>
            <a:ext cx="792088" cy="8640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274" r="1264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510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23528" y="33265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Digital </a:t>
            </a:r>
            <a:r>
              <a:rPr lang="en-GB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texts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148064" y="260648"/>
            <a:ext cx="3635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→ </a:t>
            </a:r>
            <a:r>
              <a:rPr lang="en-GB" sz="3000" b="1" dirty="0" smtClean="0">
                <a:solidFill>
                  <a:srgbClr val="C00000"/>
                </a:solidFill>
                <a:latin typeface="Cambria"/>
              </a:rPr>
              <a:t>are </a:t>
            </a:r>
            <a:r>
              <a:rPr lang="en-GB" sz="3000" b="1" dirty="0" smtClean="0">
                <a:solidFill>
                  <a:srgbClr val="C00000"/>
                </a:solidFill>
                <a:latin typeface="Cambria" pitchFamily="18" charset="0"/>
              </a:rPr>
              <a:t>every</a:t>
            </a:r>
            <a:endParaRPr lang="en-GB" sz="30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200" name="Picture 8" descr="http://www.luminowebdesign.no/images/lwd/lwd_e_billing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5796136" y="1772816"/>
            <a:ext cx="2824927" cy="2304256"/>
          </a:xfrm>
          <a:prstGeom prst="rect">
            <a:avLst/>
          </a:prstGeom>
          <a:noFill/>
        </p:spPr>
      </p:pic>
      <p:pic>
        <p:nvPicPr>
          <p:cNvPr id="8204" name="Picture 12" descr="http://www.naxa.com/media/catalog/product/cache/1/image/9df78eab33525d08d6e5fb8d27136e95/n/e/neb-7010-ebook_r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012412" cy="4461779"/>
          </a:xfrm>
          <a:prstGeom prst="rect">
            <a:avLst/>
          </a:prstGeom>
          <a:noFill/>
        </p:spPr>
      </p:pic>
      <p:pic>
        <p:nvPicPr>
          <p:cNvPr id="8198" name="Picture 6" descr="http://www.icij.org/sites/icij/files/500e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88840"/>
            <a:ext cx="2088232" cy="2163784"/>
          </a:xfrm>
          <a:prstGeom prst="rect">
            <a:avLst/>
          </a:prstGeom>
          <a:noFill/>
        </p:spPr>
      </p:pic>
      <p:pic>
        <p:nvPicPr>
          <p:cNvPr id="8202" name="Picture 10" descr="http://www.ebillplace.com/cda/ebillplace/images/ebill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4896545" cy="2088232"/>
          </a:xfrm>
          <a:prstGeom prst="rect">
            <a:avLst/>
          </a:prstGeom>
          <a:noFill/>
        </p:spPr>
      </p:pic>
      <p:pic>
        <p:nvPicPr>
          <p:cNvPr id="8196" name="Picture 4" descr="http://proscr.com/company/wordpress/wp-content/website-templa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8244408" cy="4752528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0" y="1902797"/>
            <a:ext cx="9144000" cy="5001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algn="ctr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texts stored as strings of characters  in a technological device. </a:t>
            </a:r>
          </a:p>
          <a:p>
            <a:pPr marL="1714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endParaRPr lang="en-GB" sz="2200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1714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r>
              <a:rPr lang="en-GB" sz="2300" b="1" dirty="0" smtClean="0">
                <a:solidFill>
                  <a:srgbClr val="C00000"/>
                </a:solidFill>
                <a:latin typeface="Cambria" pitchFamily="18" charset="0"/>
              </a:rPr>
              <a:t>Digital texts are hypertexts: </a:t>
            </a:r>
            <a:r>
              <a:rPr lang="en-GB" sz="2300" dirty="0" smtClean="0">
                <a:latin typeface="Cambria" pitchFamily="18" charset="0"/>
              </a:rPr>
              <a:t>networks of web links which spread in the online space.  </a:t>
            </a:r>
          </a:p>
          <a:p>
            <a:pPr marL="1714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endParaRPr lang="en-GB" sz="2300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1714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r>
              <a:rPr lang="en-GB" sz="2300" b="1" dirty="0" smtClean="0">
                <a:solidFill>
                  <a:srgbClr val="C00000"/>
                </a:solidFill>
                <a:latin typeface="Cambria" pitchFamily="18" charset="0"/>
              </a:rPr>
              <a:t>Digital texts are hybrid texts:</a:t>
            </a:r>
            <a:r>
              <a:rPr lang="en-GB" sz="23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GB" sz="2300" dirty="0" smtClean="0">
                <a:latin typeface="Cambria" pitchFamily="18" charset="0"/>
              </a:rPr>
              <a:t>design products for the readers. </a:t>
            </a:r>
            <a:endParaRPr lang="hu-HU" sz="2300" dirty="0" smtClean="0">
              <a:latin typeface="Cambria" pitchFamily="18" charset="0"/>
            </a:endParaRPr>
          </a:p>
          <a:p>
            <a:pPr marL="1714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endParaRPr lang="en-GB" sz="2300" dirty="0" smtClean="0">
              <a:solidFill>
                <a:srgbClr val="510746"/>
              </a:solidFill>
              <a:latin typeface="Cambria" pitchFamily="18" charset="0"/>
            </a:endParaRPr>
          </a:p>
          <a:p>
            <a:pPr marL="533400" indent="-3619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r>
              <a:rPr lang="en-GB" sz="2300" dirty="0" smtClean="0">
                <a:solidFill>
                  <a:srgbClr val="510746"/>
                </a:solidFill>
                <a:latin typeface="Cambria"/>
              </a:rPr>
              <a:t>→</a:t>
            </a:r>
            <a:r>
              <a:rPr lang="hu-HU" sz="2300" dirty="0" smtClean="0">
                <a:solidFill>
                  <a:srgbClr val="510746"/>
                </a:solidFill>
                <a:latin typeface="Cambria"/>
              </a:rPr>
              <a:t> </a:t>
            </a:r>
            <a:r>
              <a:rPr lang="en-GB" sz="2300" dirty="0" smtClean="0">
                <a:latin typeface="Cambria" pitchFamily="18" charset="0"/>
              </a:rPr>
              <a:t>Reading them is a constitutive, constructive and transforming process.</a:t>
            </a:r>
          </a:p>
          <a:p>
            <a:pPr marL="533400" indent="-361950" algn="just">
              <a:tabLst>
                <a:tab pos="8343900" algn="l"/>
                <a:tab pos="8702675" algn="l"/>
                <a:tab pos="8705850" algn="l"/>
                <a:tab pos="8975725" algn="l"/>
              </a:tabLst>
            </a:pPr>
            <a:r>
              <a:rPr lang="en-GB" sz="2300" dirty="0" smtClean="0">
                <a:latin typeface="Cambria"/>
              </a:rPr>
              <a:t>→</a:t>
            </a:r>
            <a:r>
              <a:rPr lang="hu-HU" sz="2300" dirty="0" smtClean="0">
                <a:latin typeface="Cambria"/>
              </a:rPr>
              <a:t>  </a:t>
            </a:r>
            <a:r>
              <a:rPr lang="en-GB" sz="2300" dirty="0" smtClean="0">
                <a:latin typeface="Cambria" pitchFamily="18" charset="0"/>
              </a:rPr>
              <a:t>Syntax and semantics, such as cohesion and coherence function in a special form in them.</a:t>
            </a:r>
          </a:p>
          <a:p>
            <a:pPr marL="533400" algn="ctr"/>
            <a:endParaRPr lang="en-GB" sz="3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995" name="Picture 11" descr="http://www.all-around-fence.com/images/man-icon-with-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2088232" cy="2661448"/>
          </a:xfrm>
          <a:prstGeom prst="rect">
            <a:avLst/>
          </a:prstGeom>
          <a:noFill/>
        </p:spPr>
      </p:pic>
      <p:pic>
        <p:nvPicPr>
          <p:cNvPr id="16" name="Kép 15" descr="maki-vicces-facebook-boritokep-545x202.jpg"/>
          <p:cNvPicPr>
            <a:picLocks noChangeAspect="1"/>
          </p:cNvPicPr>
          <p:nvPr/>
        </p:nvPicPr>
        <p:blipFill>
          <a:blip r:embed="rId3" cstate="print"/>
          <a:srcRect l="60687" t="-4678"/>
          <a:stretch>
            <a:fillRect/>
          </a:stretch>
        </p:blipFill>
        <p:spPr>
          <a:xfrm>
            <a:off x="395536" y="1916832"/>
            <a:ext cx="2448272" cy="23442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23528" y="33265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Visual </a:t>
            </a:r>
            <a:r>
              <a:rPr lang="hu-HU" sz="4000" b="1" dirty="0" err="1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elements</a:t>
            </a:r>
            <a:endParaRPr lang="hu-HU" sz="4000" b="1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148064" y="260648"/>
            <a:ext cx="3635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→ </a:t>
            </a:r>
            <a:r>
              <a:rPr lang="hu-HU" sz="3000" b="1" dirty="0" err="1" smtClean="0">
                <a:solidFill>
                  <a:srgbClr val="C00000"/>
                </a:solidFill>
                <a:latin typeface="Cambria"/>
              </a:rPr>
              <a:t>are</a:t>
            </a:r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  <a:latin typeface="Cambria" pitchFamily="18" charset="0"/>
              </a:rPr>
              <a:t>all</a:t>
            </a:r>
            <a:endParaRPr lang="hu-HU" sz="30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1986" name="Picture 2" descr="C:\Users\Kriszti\Desktop\rerw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3214643" cy="1800200"/>
          </a:xfrm>
          <a:prstGeom prst="rect">
            <a:avLst/>
          </a:prstGeom>
          <a:noFill/>
        </p:spPr>
      </p:pic>
      <p:pic>
        <p:nvPicPr>
          <p:cNvPr id="41988" name="Picture 4" descr="http://linoit.com/entry/image/2716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3433564" cy="1774008"/>
          </a:xfrm>
          <a:prstGeom prst="rect">
            <a:avLst/>
          </a:prstGeom>
          <a:noFill/>
        </p:spPr>
      </p:pic>
      <p:pic>
        <p:nvPicPr>
          <p:cNvPr id="19458" name="Picture 2" descr="http://www.orchidbox.com/userfiles/facebook_homepage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772816"/>
            <a:ext cx="3960439" cy="269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220072" y="548680"/>
            <a:ext cx="3635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→ </a:t>
            </a:r>
            <a:r>
              <a:rPr lang="hu-HU" sz="3000" b="1" dirty="0" err="1" smtClean="0">
                <a:solidFill>
                  <a:srgbClr val="C00000"/>
                </a:solidFill>
                <a:latin typeface="Cambria"/>
              </a:rPr>
              <a:t>are</a:t>
            </a:r>
            <a:r>
              <a:rPr lang="hu-HU" sz="3000" b="1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  <a:latin typeface="Cambria" pitchFamily="18" charset="0"/>
              </a:rPr>
              <a:t>all</a:t>
            </a:r>
            <a:r>
              <a:rPr lang="hu-HU" sz="3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hu-HU" sz="30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0"/>
            <a:ext cx="5004048" cy="17008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0" y="0"/>
            <a:ext cx="4572000" cy="1268760"/>
          </a:xfrm>
          <a:prstGeom prst="rect">
            <a:avLst/>
          </a:prstGeom>
          <a:solidFill>
            <a:srgbClr val="29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23528" y="33265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Visual </a:t>
            </a:r>
            <a:r>
              <a:rPr lang="hu-HU" sz="4000" b="1" dirty="0" err="1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elements</a:t>
            </a:r>
            <a:endParaRPr lang="hu-HU" sz="4000" b="1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8434" name="Picture 2" descr="http://tophealthtalk.com/blog/wp-content/uploads/2014/04/weight-loss-nigeria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420888"/>
            <a:ext cx="3528392" cy="3456384"/>
          </a:xfrm>
          <a:prstGeom prst="rect">
            <a:avLst/>
          </a:prstGeom>
          <a:noFill/>
        </p:spPr>
      </p:pic>
      <p:pic>
        <p:nvPicPr>
          <p:cNvPr id="18436" name="Picture 4" descr="http://aula.virtual.ucv.cl/wordpress/wp-content/uploads/2013/07/PREZI1.jpg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4355976" y="2276872"/>
            <a:ext cx="4176464" cy="3744416"/>
          </a:xfrm>
          <a:prstGeom prst="rect">
            <a:avLst/>
          </a:prstGeom>
          <a:noFill/>
        </p:spPr>
      </p:pic>
      <p:pic>
        <p:nvPicPr>
          <p:cNvPr id="18438" name="Picture 6" descr="http://mocii.com/uploads/2011/02/statistic-vector-ic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7560840" cy="4320480"/>
          </a:xfrm>
          <a:prstGeom prst="rect">
            <a:avLst/>
          </a:prstGeom>
          <a:noFill/>
        </p:spPr>
      </p:pic>
      <p:pic>
        <p:nvPicPr>
          <p:cNvPr id="41991" name="Picture 7" descr="http://mistyoliver.files.wordpress.com/2011/03/smart-art-po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3"/>
            <a:ext cx="9144000" cy="5013177"/>
          </a:xfrm>
          <a:prstGeom prst="rect">
            <a:avLst/>
          </a:prstGeom>
          <a:noFill/>
        </p:spPr>
      </p:pic>
      <p:pic>
        <p:nvPicPr>
          <p:cNvPr id="18440" name="Picture 8" descr="http://www.makeitmine.com.au/blog/wp-content/uploads/2013/09/Windows-8-tips-start-screen-580-90.jpg"/>
          <p:cNvPicPr>
            <a:picLocks noChangeAspect="1" noChangeArrowheads="1"/>
          </p:cNvPicPr>
          <p:nvPr/>
        </p:nvPicPr>
        <p:blipFill>
          <a:blip r:embed="rId6" cstate="print"/>
          <a:srcRect t="4131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 cstate="print"/>
          <a:srcRect t="12607" r="34418" b="12727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zövegdoboz 19"/>
          <p:cNvSpPr txBox="1"/>
          <p:nvPr/>
        </p:nvSpPr>
        <p:spPr>
          <a:xfrm>
            <a:off x="0" y="1687354"/>
            <a:ext cx="914400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visual content</a:t>
            </a:r>
            <a:r>
              <a:rPr lang="hu-HU" sz="3000" b="1" dirty="0" smtClean="0">
                <a:solidFill>
                  <a:srgbClr val="510746"/>
                </a:solidFill>
                <a:latin typeface="Cambria" pitchFamily="18" charset="0"/>
              </a:rPr>
              <a:t>s</a:t>
            </a:r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 which show up in the context of a text</a:t>
            </a:r>
            <a:r>
              <a:rPr lang="hu-HU" sz="3000" b="1" dirty="0" smtClean="0">
                <a:solidFill>
                  <a:srgbClr val="510746"/>
                </a:solidFill>
                <a:latin typeface="Cambria" pitchFamily="18" charset="0"/>
              </a:rPr>
              <a:t> </a:t>
            </a:r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as</a:t>
            </a:r>
            <a:r>
              <a:rPr lang="hu-HU" sz="3000" b="1" dirty="0" smtClean="0">
                <a:solidFill>
                  <a:srgbClr val="510746"/>
                </a:solidFill>
                <a:latin typeface="Cambria" pitchFamily="18" charset="0"/>
              </a:rPr>
              <a:t> </a:t>
            </a:r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additional, explicative or illustrative element</a:t>
            </a:r>
            <a:r>
              <a:rPr lang="hu-HU" sz="3000" b="1" dirty="0" smtClean="0">
                <a:solidFill>
                  <a:srgbClr val="510746"/>
                </a:solidFill>
                <a:latin typeface="Cambria" pitchFamily="18" charset="0"/>
              </a:rPr>
              <a:t>s</a:t>
            </a:r>
            <a:r>
              <a:rPr lang="en-GB" sz="3000" b="1" dirty="0" smtClean="0">
                <a:solidFill>
                  <a:srgbClr val="510746"/>
                </a:solidFill>
                <a:latin typeface="Cambria" pitchFamily="18" charset="0"/>
              </a:rPr>
              <a:t>.</a:t>
            </a: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533400" algn="ctr"/>
            <a:endParaRPr lang="en-GB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0" y="3212976"/>
            <a:ext cx="9144000" cy="18722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796</Words>
  <Application>Microsoft Office PowerPoint</Application>
  <PresentationFormat>Diavetítés a képernyőre (4:3 oldalarány)</PresentationFormat>
  <Paragraphs>155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digitális szövegértés felmérésének kihívásai  – Megfontolások a PISA-tesztek módszertani fejlesztésével kapcsolatban –</dc:title>
  <dc:creator>Szabó Krisztina</dc:creator>
  <cp:lastModifiedBy>Kriszti</cp:lastModifiedBy>
  <cp:revision>334</cp:revision>
  <dcterms:created xsi:type="dcterms:W3CDTF">2014-03-16T21:40:46Z</dcterms:created>
  <dcterms:modified xsi:type="dcterms:W3CDTF">2014-11-15T09:40:12Z</dcterms:modified>
</cp:coreProperties>
</file>