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8" r:id="rId21"/>
    <p:sldId id="276" r:id="rId22"/>
    <p:sldId id="277" r:id="rId23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CAA3-451A-464A-BD4E-FF6BE0C26C8C}" type="datetimeFigureOut">
              <a:rPr lang="et-EE" smtClean="0"/>
              <a:t>14.11.2014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04C9-05E9-4648-99CB-871F04C5A5B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52511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CAA3-451A-464A-BD4E-FF6BE0C26C8C}" type="datetimeFigureOut">
              <a:rPr lang="et-EE" smtClean="0"/>
              <a:t>14.11.2014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04C9-05E9-4648-99CB-871F04C5A5B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7698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CAA3-451A-464A-BD4E-FF6BE0C26C8C}" type="datetimeFigureOut">
              <a:rPr lang="et-EE" smtClean="0"/>
              <a:t>14.11.2014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04C9-05E9-4648-99CB-871F04C5A5B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8934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CAA3-451A-464A-BD4E-FF6BE0C26C8C}" type="datetimeFigureOut">
              <a:rPr lang="et-EE" smtClean="0"/>
              <a:t>14.11.2014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04C9-05E9-4648-99CB-871F04C5A5B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7280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CAA3-451A-464A-BD4E-FF6BE0C26C8C}" type="datetimeFigureOut">
              <a:rPr lang="et-EE" smtClean="0"/>
              <a:t>14.11.2014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04C9-05E9-4648-99CB-871F04C5A5B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53642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CAA3-451A-464A-BD4E-FF6BE0C26C8C}" type="datetimeFigureOut">
              <a:rPr lang="et-EE" smtClean="0"/>
              <a:t>14.11.2014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04C9-05E9-4648-99CB-871F04C5A5B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66289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CAA3-451A-464A-BD4E-FF6BE0C26C8C}" type="datetimeFigureOut">
              <a:rPr lang="et-EE" smtClean="0"/>
              <a:t>14.11.2014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04C9-05E9-4648-99CB-871F04C5A5B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3578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CAA3-451A-464A-BD4E-FF6BE0C26C8C}" type="datetimeFigureOut">
              <a:rPr lang="et-EE" smtClean="0"/>
              <a:t>14.11.2014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04C9-05E9-4648-99CB-871F04C5A5B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53990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CAA3-451A-464A-BD4E-FF6BE0C26C8C}" type="datetimeFigureOut">
              <a:rPr lang="et-EE" smtClean="0"/>
              <a:t>14.11.2014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04C9-05E9-4648-99CB-871F04C5A5B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95395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CAA3-451A-464A-BD4E-FF6BE0C26C8C}" type="datetimeFigureOut">
              <a:rPr lang="et-EE" smtClean="0"/>
              <a:t>14.11.2014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04C9-05E9-4648-99CB-871F04C5A5B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08936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CAA3-451A-464A-BD4E-FF6BE0C26C8C}" type="datetimeFigureOut">
              <a:rPr lang="et-EE" smtClean="0"/>
              <a:t>14.11.2014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04C9-05E9-4648-99CB-871F04C5A5B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81191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4CAA3-451A-464A-BD4E-FF6BE0C26C8C}" type="datetimeFigureOut">
              <a:rPr lang="et-EE" smtClean="0"/>
              <a:t>14.11.2014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F04C9-05E9-4648-99CB-871F04C5A5B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0607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155" y="1916833"/>
            <a:ext cx="8421309" cy="1683618"/>
          </a:xfrm>
        </p:spPr>
        <p:txBody>
          <a:bodyPr/>
          <a:lstStyle/>
          <a:p>
            <a:r>
              <a:rPr lang="en-US" dirty="0" smtClean="0"/>
              <a:t>Mental Imagery as a Sign System?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8680" y="3717032"/>
            <a:ext cx="8399784" cy="1750283"/>
          </a:xfrm>
        </p:spPr>
        <p:txBody>
          <a:bodyPr>
            <a:normAutofit/>
          </a:bodyPr>
          <a:lstStyle/>
          <a:p>
            <a:r>
              <a:rPr lang="en-US" dirty="0" err="1" smtClean="0"/>
              <a:t>Jelena</a:t>
            </a:r>
            <a:r>
              <a:rPr lang="en-US" dirty="0" smtClean="0"/>
              <a:t> </a:t>
            </a:r>
            <a:r>
              <a:rPr lang="en-US" dirty="0" err="1" smtClean="0"/>
              <a:t>Issajeva</a:t>
            </a:r>
            <a:endParaRPr lang="en-US" dirty="0" smtClean="0"/>
          </a:p>
          <a:p>
            <a:r>
              <a:rPr lang="en-US" sz="2400" dirty="0" smtClean="0"/>
              <a:t>Tallinn University of Technology</a:t>
            </a:r>
          </a:p>
          <a:p>
            <a:r>
              <a:rPr lang="en-US" sz="2400" dirty="0" smtClean="0"/>
              <a:t>Estonia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548680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Conference </a:t>
            </a:r>
            <a:r>
              <a:rPr lang="en-US" sz="2000" dirty="0" smtClean="0"/>
              <a:t>“Visual</a:t>
            </a:r>
            <a:r>
              <a:rPr lang="et-EE" sz="2000" dirty="0" smtClean="0"/>
              <a:t> </a:t>
            </a:r>
            <a:r>
              <a:rPr lang="en-US" sz="2000" dirty="0" smtClean="0"/>
              <a:t>Learning:</a:t>
            </a:r>
            <a:r>
              <a:rPr lang="et-EE" sz="2000" dirty="0" smtClean="0"/>
              <a:t> P</a:t>
            </a:r>
            <a:r>
              <a:rPr lang="en-US" sz="2000" dirty="0" err="1" smtClean="0"/>
              <a:t>ictures</a:t>
            </a:r>
            <a:r>
              <a:rPr lang="et-EE" sz="2000" dirty="0" smtClean="0"/>
              <a:t> </a:t>
            </a:r>
            <a:r>
              <a:rPr lang="et-EE" sz="2000" dirty="0"/>
              <a:t>– </a:t>
            </a:r>
            <a:r>
              <a:rPr lang="et-EE" sz="2000" dirty="0" smtClean="0"/>
              <a:t>P</a:t>
            </a:r>
            <a:r>
              <a:rPr lang="en-US" sz="2000" dirty="0" err="1" smtClean="0"/>
              <a:t>arables</a:t>
            </a:r>
            <a:r>
              <a:rPr lang="et-EE" sz="2000" dirty="0" smtClean="0"/>
              <a:t> </a:t>
            </a:r>
            <a:r>
              <a:rPr lang="et-EE" sz="2000" dirty="0"/>
              <a:t>– </a:t>
            </a:r>
            <a:r>
              <a:rPr lang="et-EE" sz="2000" dirty="0" smtClean="0"/>
              <a:t>P</a:t>
            </a:r>
            <a:r>
              <a:rPr lang="en-US" sz="2000" dirty="0" err="1" smtClean="0"/>
              <a:t>aradoxes</a:t>
            </a:r>
            <a:r>
              <a:rPr lang="en-US" sz="2000" dirty="0" smtClean="0"/>
              <a:t>”</a:t>
            </a:r>
            <a:endParaRPr lang="en-US" sz="2000" dirty="0"/>
          </a:p>
          <a:p>
            <a:pPr algn="ctr"/>
            <a:r>
              <a:rPr lang="en-US" sz="2000" dirty="0"/>
              <a:t>Budapest </a:t>
            </a:r>
            <a:r>
              <a:rPr lang="en-US" sz="2000" dirty="0" smtClean="0"/>
              <a:t>2014</a:t>
            </a:r>
            <a:endParaRPr lang="et-EE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55" y="5636290"/>
            <a:ext cx="3599688" cy="719328"/>
          </a:xfrm>
          <a:prstGeom prst="rect">
            <a:avLst/>
          </a:prstGeom>
        </p:spPr>
      </p:pic>
      <p:pic>
        <p:nvPicPr>
          <p:cNvPr id="6" name="Picture 5" descr="DiaMind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467315"/>
            <a:ext cx="22479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5363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Structure of an Image </a:t>
            </a:r>
            <a:r>
              <a:rPr lang="en-US" dirty="0" smtClean="0"/>
              <a:t>(</a:t>
            </a:r>
            <a:r>
              <a:rPr lang="et-EE" dirty="0" smtClean="0"/>
              <a:t>2</a:t>
            </a:r>
            <a:r>
              <a:rPr lang="en-US" dirty="0"/>
              <a:t>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et-EE" dirty="0" smtClean="0"/>
              <a:t>If we analyze </a:t>
            </a:r>
            <a:r>
              <a:rPr lang="et-EE" u="sng" dirty="0" smtClean="0"/>
              <a:t>existing views </a:t>
            </a:r>
            <a:r>
              <a:rPr lang="et-EE" dirty="0" smtClean="0"/>
              <a:t>and theories on MI, we will find </a:t>
            </a:r>
            <a:r>
              <a:rPr lang="et-EE" b="1" dirty="0" smtClean="0"/>
              <a:t>all these structural features</a:t>
            </a:r>
            <a:r>
              <a:rPr lang="et-EE" dirty="0" smtClean="0"/>
              <a:t>, but </a:t>
            </a:r>
            <a:r>
              <a:rPr lang="et-EE" b="1" dirty="0" smtClean="0"/>
              <a:t>separated</a:t>
            </a:r>
            <a:r>
              <a:rPr lang="et-EE" dirty="0" smtClean="0"/>
              <a:t> from each other: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t-EE" dirty="0" smtClean="0"/>
              <a:t>Phenomenological account        Intentionality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t-EE" dirty="0" smtClean="0"/>
              <a:t>Pictorial vs. Propositional theories        Format of an image, i.e. Which kind of mental representation is used.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t-EE" dirty="0" smtClean="0"/>
              <a:t>Enactive theory       Voluntary usage of 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t-EE" dirty="0" smtClean="0"/>
              <a:t>Semantical account        Meanings of images</a:t>
            </a:r>
          </a:p>
          <a:p>
            <a:r>
              <a:rPr lang="et-EE" dirty="0" smtClean="0"/>
              <a:t>BUT, why not to combine all these together?</a:t>
            </a:r>
            <a:endParaRPr lang="et-EE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148064" y="3140968"/>
            <a:ext cx="57606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228184" y="3717032"/>
            <a:ext cx="57606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347864" y="5013176"/>
            <a:ext cx="57606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995936" y="5517232"/>
            <a:ext cx="57606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577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Image as a Sign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et-EE" dirty="0" smtClean="0"/>
              <a:t>Thus, there are serious reasons to interpret </a:t>
            </a:r>
            <a:r>
              <a:rPr lang="et-EE" b="1" dirty="0" smtClean="0"/>
              <a:t>Image as a sign</a:t>
            </a:r>
            <a:r>
              <a:rPr lang="et-EE" dirty="0" smtClean="0"/>
              <a:t>, i.e. As a mental entity composed of three main relata – object, representamen, interpretant.</a:t>
            </a:r>
          </a:p>
          <a:p>
            <a:r>
              <a:rPr lang="et-EE" dirty="0" smtClean="0"/>
              <a:t>Indeed, </a:t>
            </a:r>
            <a:r>
              <a:rPr lang="et-EE" u="sng" dirty="0" smtClean="0"/>
              <a:t>every mental image signifies something</a:t>
            </a:r>
            <a:r>
              <a:rPr lang="et-EE" dirty="0" smtClean="0"/>
              <a:t>.       It is a sign that represents some object in some sense or meaning.</a:t>
            </a:r>
          </a:p>
          <a:p>
            <a:r>
              <a:rPr lang="et-EE" dirty="0" smtClean="0"/>
              <a:t>I believe that in order to get </a:t>
            </a:r>
            <a:r>
              <a:rPr lang="en-US" dirty="0" smtClean="0"/>
              <a:t>a </a:t>
            </a:r>
            <a:r>
              <a:rPr lang="en-US" u="sng" dirty="0" smtClean="0"/>
              <a:t>comprehensive</a:t>
            </a:r>
            <a:r>
              <a:rPr lang="en-US" dirty="0" smtClean="0"/>
              <a:t> </a:t>
            </a:r>
            <a:r>
              <a:rPr lang="et-EE" u="sng" dirty="0" smtClean="0"/>
              <a:t>explanation</a:t>
            </a:r>
            <a:r>
              <a:rPr lang="en-US" u="sng" dirty="0"/>
              <a:t> </a:t>
            </a:r>
            <a:r>
              <a:rPr lang="en-US" u="sng" dirty="0" smtClean="0"/>
              <a:t>and</a:t>
            </a:r>
            <a:r>
              <a:rPr lang="et-EE" u="sng" dirty="0" smtClean="0"/>
              <a:t> </a:t>
            </a:r>
            <a:r>
              <a:rPr lang="et-EE" u="sng" dirty="0"/>
              <a:t>a </a:t>
            </a:r>
            <a:r>
              <a:rPr lang="en-US" u="sng" dirty="0" smtClean="0"/>
              <a:t>better </a:t>
            </a:r>
            <a:r>
              <a:rPr lang="et-EE" u="sng" dirty="0" smtClean="0"/>
              <a:t>account of MI</a:t>
            </a:r>
            <a:r>
              <a:rPr lang="et-EE" dirty="0" smtClean="0"/>
              <a:t>, we need to analyze imagery in a </a:t>
            </a:r>
            <a:r>
              <a:rPr lang="et-EE" b="1" dirty="0" smtClean="0"/>
              <a:t>broader context of relations, </a:t>
            </a:r>
            <a:r>
              <a:rPr lang="en-US" b="1" dirty="0" smtClean="0"/>
              <a:t>of </a:t>
            </a:r>
            <a:r>
              <a:rPr lang="et-EE" b="1" dirty="0" smtClean="0"/>
              <a:t>signification process, </a:t>
            </a:r>
            <a:r>
              <a:rPr lang="en-US" b="1" dirty="0" smtClean="0"/>
              <a:t>of </a:t>
            </a:r>
            <a:r>
              <a:rPr lang="et-EE" b="1" dirty="0" smtClean="0"/>
              <a:t>detailed structure of a sign.</a:t>
            </a:r>
          </a:p>
          <a:p>
            <a:r>
              <a:rPr lang="et-EE" dirty="0" smtClean="0"/>
              <a:t>In this respect a </a:t>
            </a:r>
            <a:r>
              <a:rPr lang="et-EE" u="sng" dirty="0" smtClean="0"/>
              <a:t>sign theory </a:t>
            </a:r>
            <a:r>
              <a:rPr lang="et-EE" dirty="0" smtClean="0"/>
              <a:t>can suggest </a:t>
            </a:r>
            <a:r>
              <a:rPr lang="et-EE" u="sng" dirty="0" smtClean="0"/>
              <a:t>a new framework </a:t>
            </a:r>
            <a:r>
              <a:rPr lang="et-EE" dirty="0" smtClean="0"/>
              <a:t>in the analysis of </a:t>
            </a:r>
            <a:r>
              <a:rPr lang="en-US" dirty="0" smtClean="0"/>
              <a:t>the </a:t>
            </a:r>
            <a:r>
              <a:rPr lang="et-EE" dirty="0" smtClean="0"/>
              <a:t>mental imagery phenomenon.</a:t>
            </a:r>
          </a:p>
          <a:p>
            <a:endParaRPr lang="et-EE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668344" y="2852936"/>
            <a:ext cx="43204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391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Classification of signs</a:t>
            </a:r>
            <a:r>
              <a:rPr lang="en-US" dirty="0" smtClean="0"/>
              <a:t> (1)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If we investigate the three </a:t>
            </a:r>
            <a:r>
              <a:rPr lang="en-US" dirty="0" err="1"/>
              <a:t>relata</a:t>
            </a:r>
            <a:r>
              <a:rPr lang="en-US" dirty="0"/>
              <a:t> of the sign and the relations between them in more detail, </a:t>
            </a:r>
            <a:r>
              <a:rPr lang="en-US" dirty="0" smtClean="0"/>
              <a:t>then</a:t>
            </a:r>
            <a:r>
              <a:rPr lang="et-EE" dirty="0" smtClean="0"/>
              <a:t> the </a:t>
            </a:r>
            <a:r>
              <a:rPr lang="et-EE" u="sng" dirty="0" smtClean="0"/>
              <a:t>fine-grained classification of signs</a:t>
            </a:r>
            <a:r>
              <a:rPr lang="et-EE" dirty="0" smtClean="0"/>
              <a:t> can be given.</a:t>
            </a:r>
          </a:p>
          <a:p>
            <a:r>
              <a:rPr lang="et-EE" dirty="0" smtClean="0"/>
              <a:t>In 1903 Peirce proposed </a:t>
            </a:r>
            <a:r>
              <a:rPr lang="et-EE" b="1" dirty="0" smtClean="0"/>
              <a:t>10 classes of signs </a:t>
            </a:r>
            <a:r>
              <a:rPr lang="et-EE" dirty="0" smtClean="0"/>
              <a:t>as part of his sign theory:</a:t>
            </a:r>
          </a:p>
          <a:p>
            <a:pPr marL="0" indent="0">
              <a:buNone/>
            </a:pPr>
            <a:r>
              <a:rPr lang="en-US" dirty="0"/>
              <a:t>“[…] </a:t>
            </a:r>
            <a:r>
              <a:rPr lang="en-US" i="1" dirty="0"/>
              <a:t>signs are divisible by three </a:t>
            </a:r>
            <a:r>
              <a:rPr lang="en-US" i="1" dirty="0" err="1"/>
              <a:t>trichotomies</a:t>
            </a:r>
            <a:r>
              <a:rPr lang="en-US" dirty="0"/>
              <a:t>; first, according as the </a:t>
            </a:r>
            <a:r>
              <a:rPr lang="en-US" i="1" dirty="0"/>
              <a:t>sign in itself</a:t>
            </a:r>
            <a:r>
              <a:rPr lang="en-US" dirty="0"/>
              <a:t> is a mere quality, is an actual existent, or is a general law; secondly, according as the </a:t>
            </a:r>
            <a:r>
              <a:rPr lang="en-US" i="1" dirty="0"/>
              <a:t>relation of the sign to its object</a:t>
            </a:r>
            <a:r>
              <a:rPr lang="en-US" dirty="0"/>
              <a:t> consists in the sign’s having some character in itself, or in some existential relation to that object, or in its relation to an </a:t>
            </a:r>
            <a:r>
              <a:rPr lang="en-US" dirty="0" err="1"/>
              <a:t>interpretant</a:t>
            </a:r>
            <a:r>
              <a:rPr lang="en-US" dirty="0"/>
              <a:t>; thirdly, according </a:t>
            </a:r>
            <a:r>
              <a:rPr lang="en-US" i="1" dirty="0"/>
              <a:t>as its </a:t>
            </a:r>
            <a:r>
              <a:rPr lang="en-US" i="1" dirty="0" err="1"/>
              <a:t>Interpretant</a:t>
            </a:r>
            <a:r>
              <a:rPr lang="en-US" i="1" dirty="0"/>
              <a:t> represents</a:t>
            </a:r>
            <a:r>
              <a:rPr lang="en-US" dirty="0"/>
              <a:t> it as </a:t>
            </a:r>
            <a:r>
              <a:rPr lang="en-US" i="1" dirty="0"/>
              <a:t>a sign </a:t>
            </a:r>
            <a:r>
              <a:rPr lang="en-US" dirty="0"/>
              <a:t>of possibility or a sign of fact or as a sign of reason.” </a:t>
            </a:r>
            <a:r>
              <a:rPr lang="en-US" dirty="0" smtClean="0"/>
              <a:t>(CP </a:t>
            </a:r>
            <a:r>
              <a:rPr lang="en-US" dirty="0"/>
              <a:t>2.243)</a:t>
            </a:r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1182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Classification of </a:t>
            </a:r>
            <a:r>
              <a:rPr lang="et-EE" dirty="0" smtClean="0"/>
              <a:t>signs </a:t>
            </a:r>
            <a:r>
              <a:rPr lang="en-US" dirty="0" smtClean="0"/>
              <a:t>(</a:t>
            </a:r>
            <a:r>
              <a:rPr lang="et-EE" dirty="0" smtClean="0"/>
              <a:t>2</a:t>
            </a:r>
            <a:r>
              <a:rPr lang="en-US" dirty="0" smtClean="0"/>
              <a:t>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85000" lnSpcReduction="20000"/>
          </a:bodyPr>
          <a:lstStyle/>
          <a:p>
            <a:r>
              <a:rPr lang="et-EE" dirty="0"/>
              <a:t>E</a:t>
            </a:r>
            <a:r>
              <a:rPr lang="en-US" dirty="0" smtClean="0"/>
              <a:t>ach </a:t>
            </a:r>
            <a:r>
              <a:rPr lang="en-US" dirty="0"/>
              <a:t>of the three sign elements – </a:t>
            </a:r>
            <a:r>
              <a:rPr lang="et-EE" i="1" dirty="0" smtClean="0"/>
              <a:t>Representamen</a:t>
            </a:r>
            <a:r>
              <a:rPr lang="en-US" i="1" dirty="0" smtClean="0"/>
              <a:t>, </a:t>
            </a:r>
            <a:r>
              <a:rPr lang="et-EE" i="1" dirty="0"/>
              <a:t>O</a:t>
            </a:r>
            <a:r>
              <a:rPr lang="en-US" i="1" dirty="0" err="1" smtClean="0"/>
              <a:t>bject</a:t>
            </a:r>
            <a:r>
              <a:rPr lang="en-US" i="1" dirty="0" smtClean="0"/>
              <a:t> </a:t>
            </a:r>
            <a:r>
              <a:rPr lang="en-US" i="1" dirty="0"/>
              <a:t>and </a:t>
            </a:r>
            <a:r>
              <a:rPr lang="et-EE" i="1" dirty="0" err="1"/>
              <a:t>I</a:t>
            </a:r>
            <a:r>
              <a:rPr lang="en-US" i="1" dirty="0" err="1" smtClean="0"/>
              <a:t>nterpretant</a:t>
            </a:r>
            <a:r>
              <a:rPr lang="en-US" i="1" dirty="0" smtClean="0"/>
              <a:t> </a:t>
            </a:r>
            <a:r>
              <a:rPr lang="en-US" dirty="0" smtClean="0"/>
              <a:t>– </a:t>
            </a:r>
            <a:r>
              <a:rPr lang="en-US" dirty="0" smtClean="0"/>
              <a:t>is</a:t>
            </a:r>
            <a:r>
              <a:rPr lang="et-EE" dirty="0" smtClean="0"/>
              <a:t> </a:t>
            </a:r>
            <a:r>
              <a:rPr lang="et-EE" dirty="0" smtClean="0"/>
              <a:t>also </a:t>
            </a:r>
            <a:r>
              <a:rPr lang="en-US" b="1" dirty="0" smtClean="0"/>
              <a:t>divisible </a:t>
            </a:r>
            <a:r>
              <a:rPr lang="en-US" b="1" dirty="0"/>
              <a:t>on three sub-types</a:t>
            </a:r>
            <a:r>
              <a:rPr lang="en-US" dirty="0"/>
              <a:t>. </a:t>
            </a:r>
            <a:endParaRPr lang="et-EE" dirty="0" smtClean="0"/>
          </a:p>
          <a:p>
            <a:r>
              <a:rPr lang="en-US" dirty="0" smtClean="0"/>
              <a:t>Peirce </a:t>
            </a:r>
            <a:r>
              <a:rPr lang="en-US" dirty="0"/>
              <a:t>calls the first of the three </a:t>
            </a:r>
            <a:r>
              <a:rPr lang="en-US" dirty="0" err="1"/>
              <a:t>thrichotomic</a:t>
            </a:r>
            <a:r>
              <a:rPr lang="en-US" dirty="0"/>
              <a:t> divisions – </a:t>
            </a:r>
            <a:r>
              <a:rPr lang="en-US" i="1" dirty="0" err="1"/>
              <a:t>Qualisigns</a:t>
            </a:r>
            <a:r>
              <a:rPr lang="en-US" i="1" dirty="0"/>
              <a:t>, </a:t>
            </a:r>
            <a:r>
              <a:rPr lang="en-US" i="1" dirty="0" err="1"/>
              <a:t>Sinsigns</a:t>
            </a:r>
            <a:r>
              <a:rPr lang="en-US" i="1" dirty="0"/>
              <a:t> and </a:t>
            </a:r>
            <a:r>
              <a:rPr lang="en-US" i="1" dirty="0" err="1" smtClean="0"/>
              <a:t>Legisigns</a:t>
            </a:r>
            <a:r>
              <a:rPr lang="en-US" dirty="0" smtClean="0"/>
              <a:t>, </a:t>
            </a:r>
            <a:r>
              <a:rPr lang="en-US" dirty="0"/>
              <a:t>the second – </a:t>
            </a:r>
            <a:r>
              <a:rPr lang="en-US" i="1" dirty="0"/>
              <a:t>Icons, Indexes and </a:t>
            </a:r>
            <a:r>
              <a:rPr lang="en-US" i="1" dirty="0" smtClean="0"/>
              <a:t>Symbols</a:t>
            </a:r>
            <a:r>
              <a:rPr lang="en-US" dirty="0" smtClean="0"/>
              <a:t>, </a:t>
            </a:r>
            <a:r>
              <a:rPr lang="en-US" dirty="0"/>
              <a:t>finally the third </a:t>
            </a:r>
            <a:r>
              <a:rPr lang="en-US" dirty="0" smtClean="0"/>
              <a:t>division </a:t>
            </a:r>
            <a:r>
              <a:rPr lang="en-US" dirty="0"/>
              <a:t>– </a:t>
            </a:r>
            <a:r>
              <a:rPr lang="en-US" i="1" dirty="0" err="1"/>
              <a:t>Rhemes</a:t>
            </a:r>
            <a:r>
              <a:rPr lang="en-US" i="1" dirty="0"/>
              <a:t>, </a:t>
            </a:r>
            <a:r>
              <a:rPr lang="en-US" i="1" dirty="0" err="1"/>
              <a:t>Dicisigns</a:t>
            </a:r>
            <a:r>
              <a:rPr lang="en-US" i="1" dirty="0"/>
              <a:t> and </a:t>
            </a:r>
            <a:r>
              <a:rPr lang="en-US" i="1" dirty="0" err="1" smtClean="0"/>
              <a:t>Delomes</a:t>
            </a:r>
            <a:r>
              <a:rPr lang="en-US" dirty="0" smtClean="0"/>
              <a:t>. </a:t>
            </a:r>
            <a:endParaRPr lang="et-EE" dirty="0" smtClean="0"/>
          </a:p>
          <a:p>
            <a:r>
              <a:rPr lang="en-US" dirty="0" smtClean="0"/>
              <a:t>All </a:t>
            </a:r>
            <a:r>
              <a:rPr lang="en-US" dirty="0"/>
              <a:t>together these </a:t>
            </a:r>
            <a:r>
              <a:rPr lang="en-US" b="1" dirty="0"/>
              <a:t>three </a:t>
            </a:r>
            <a:r>
              <a:rPr lang="en-US" b="1" dirty="0" err="1"/>
              <a:t>trichotomies</a:t>
            </a:r>
            <a:r>
              <a:rPr lang="en-US" b="1" dirty="0"/>
              <a:t> give rise to the 10 classes of </a:t>
            </a:r>
            <a:r>
              <a:rPr lang="en-US" b="1" dirty="0" smtClean="0"/>
              <a:t>signs</a:t>
            </a:r>
            <a:r>
              <a:rPr lang="et-EE" b="1" dirty="0"/>
              <a:t>.</a:t>
            </a:r>
            <a:endParaRPr lang="et-EE" b="1" dirty="0" smtClean="0"/>
          </a:p>
          <a:p>
            <a:r>
              <a:rPr lang="en-US" dirty="0" smtClean="0"/>
              <a:t>The </a:t>
            </a:r>
            <a:r>
              <a:rPr lang="en-US" dirty="0"/>
              <a:t>first </a:t>
            </a:r>
            <a:r>
              <a:rPr lang="en-US" dirty="0" err="1" smtClean="0"/>
              <a:t>trichotom</a:t>
            </a:r>
            <a:r>
              <a:rPr lang="et-EE" dirty="0" smtClean="0"/>
              <a:t>y</a:t>
            </a:r>
            <a:r>
              <a:rPr lang="en-US" dirty="0" smtClean="0"/>
              <a:t> (</a:t>
            </a:r>
            <a:r>
              <a:rPr lang="en-US" dirty="0" err="1" smtClean="0"/>
              <a:t>Qualisigns</a:t>
            </a:r>
            <a:r>
              <a:rPr lang="en-US" dirty="0"/>
              <a:t>, </a:t>
            </a:r>
            <a:r>
              <a:rPr lang="en-US" dirty="0" err="1"/>
              <a:t>Sinsigns</a:t>
            </a:r>
            <a:r>
              <a:rPr lang="en-US" dirty="0"/>
              <a:t> and </a:t>
            </a:r>
            <a:r>
              <a:rPr lang="en-US" dirty="0" err="1"/>
              <a:t>Legisigns</a:t>
            </a:r>
            <a:r>
              <a:rPr lang="en-US" dirty="0"/>
              <a:t>) is based on </a:t>
            </a:r>
            <a:r>
              <a:rPr lang="en-US" u="sng" dirty="0"/>
              <a:t>the sign “as it is in itself”, </a:t>
            </a:r>
            <a:r>
              <a:rPr lang="en-US" dirty="0"/>
              <a:t>the second division (Icons, Indexes and Symbols) is based on </a:t>
            </a:r>
            <a:r>
              <a:rPr lang="en-US" u="sng" dirty="0"/>
              <a:t>“the relation of the sign to its object”</a:t>
            </a:r>
            <a:r>
              <a:rPr lang="en-US" dirty="0"/>
              <a:t> and the third </a:t>
            </a:r>
            <a:r>
              <a:rPr lang="en-US" dirty="0" err="1"/>
              <a:t>trichotomy</a:t>
            </a:r>
            <a:r>
              <a:rPr lang="en-US" dirty="0"/>
              <a:t> is </a:t>
            </a:r>
            <a:r>
              <a:rPr lang="en-US" dirty="0" smtClean="0"/>
              <a:t>based </a:t>
            </a:r>
            <a:r>
              <a:rPr lang="en-US" dirty="0"/>
              <a:t>on </a:t>
            </a:r>
            <a:r>
              <a:rPr lang="en-US" u="sng" dirty="0"/>
              <a:t>the sign “as its </a:t>
            </a:r>
            <a:r>
              <a:rPr lang="en-US" u="sng" dirty="0" err="1"/>
              <a:t>Interpretant</a:t>
            </a:r>
            <a:r>
              <a:rPr lang="en-US" u="sng" dirty="0"/>
              <a:t> represents it</a:t>
            </a:r>
            <a:r>
              <a:rPr lang="en-US" u="sng" dirty="0" smtClean="0"/>
              <a:t>”</a:t>
            </a:r>
            <a:r>
              <a:rPr lang="et-EE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933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Detailed structure of the </a:t>
            </a:r>
            <a:r>
              <a:rPr lang="et-EE" dirty="0" smtClean="0"/>
              <a:t>sign</a:t>
            </a:r>
            <a:endParaRPr lang="et-EE" dirty="0"/>
          </a:p>
        </p:txBody>
      </p:sp>
      <p:sp>
        <p:nvSpPr>
          <p:cNvPr id="4" name="Rounded Rectangle 3"/>
          <p:cNvSpPr/>
          <p:nvPr/>
        </p:nvSpPr>
        <p:spPr>
          <a:xfrm>
            <a:off x="3505913" y="3212976"/>
            <a:ext cx="208823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 smtClean="0"/>
              <a:t>Interpretant</a:t>
            </a:r>
            <a:endParaRPr lang="et-EE" dirty="0"/>
          </a:p>
        </p:txBody>
      </p:sp>
      <p:sp>
        <p:nvSpPr>
          <p:cNvPr id="5" name="Rounded Rectangle 4"/>
          <p:cNvSpPr/>
          <p:nvPr/>
        </p:nvSpPr>
        <p:spPr>
          <a:xfrm>
            <a:off x="2110408" y="4437112"/>
            <a:ext cx="1957536" cy="50405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 smtClean="0"/>
              <a:t>Representamen</a:t>
            </a:r>
            <a:endParaRPr lang="et-EE" dirty="0"/>
          </a:p>
        </p:txBody>
      </p:sp>
      <p:sp>
        <p:nvSpPr>
          <p:cNvPr id="6" name="Rounded Rectangle 5"/>
          <p:cNvSpPr/>
          <p:nvPr/>
        </p:nvSpPr>
        <p:spPr>
          <a:xfrm>
            <a:off x="5220072" y="4437112"/>
            <a:ext cx="1656184" cy="50405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 smtClean="0"/>
              <a:t>Object</a:t>
            </a:r>
            <a:endParaRPr lang="et-EE" dirty="0"/>
          </a:p>
        </p:txBody>
      </p:sp>
      <p:sp>
        <p:nvSpPr>
          <p:cNvPr id="18" name="Curved Down Arrow 17"/>
          <p:cNvSpPr/>
          <p:nvPr/>
        </p:nvSpPr>
        <p:spPr>
          <a:xfrm>
            <a:off x="4067944" y="2708920"/>
            <a:ext cx="864096" cy="50405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19" name="Curved Left Arrow 18"/>
          <p:cNvSpPr/>
          <p:nvPr/>
        </p:nvSpPr>
        <p:spPr>
          <a:xfrm>
            <a:off x="6660232" y="4310430"/>
            <a:ext cx="576064" cy="8467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20" name="Curved Right Arrow 19"/>
          <p:cNvSpPr/>
          <p:nvPr/>
        </p:nvSpPr>
        <p:spPr>
          <a:xfrm>
            <a:off x="1760764" y="4300144"/>
            <a:ext cx="576064" cy="85704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>
              <a:solidFill>
                <a:schemeClr val="tx1"/>
              </a:solidFill>
            </a:endParaRPr>
          </a:p>
        </p:txBody>
      </p:sp>
      <p:sp>
        <p:nvSpPr>
          <p:cNvPr id="21" name="Right Arrow Callout 20"/>
          <p:cNvSpPr/>
          <p:nvPr/>
        </p:nvSpPr>
        <p:spPr>
          <a:xfrm>
            <a:off x="42989" y="3964244"/>
            <a:ext cx="1696375" cy="1440160"/>
          </a:xfrm>
          <a:prstGeom prst="right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 smtClean="0"/>
              <a:t>Qualisign</a:t>
            </a:r>
          </a:p>
          <a:p>
            <a:pPr algn="ctr"/>
            <a:r>
              <a:rPr lang="et-EE" dirty="0" smtClean="0"/>
              <a:t>Sinsign</a:t>
            </a:r>
          </a:p>
          <a:p>
            <a:pPr algn="ctr"/>
            <a:r>
              <a:rPr lang="et-EE" dirty="0" smtClean="0"/>
              <a:t>Legisign</a:t>
            </a:r>
          </a:p>
        </p:txBody>
      </p:sp>
      <p:sp>
        <p:nvSpPr>
          <p:cNvPr id="22" name="Left Arrow Callout 21"/>
          <p:cNvSpPr/>
          <p:nvPr/>
        </p:nvSpPr>
        <p:spPr>
          <a:xfrm>
            <a:off x="7262223" y="3933056"/>
            <a:ext cx="1728192" cy="1534318"/>
          </a:xfrm>
          <a:prstGeom prst="left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 smtClean="0"/>
              <a:t>Icon</a:t>
            </a:r>
          </a:p>
          <a:p>
            <a:pPr algn="ctr"/>
            <a:r>
              <a:rPr lang="et-EE" dirty="0" smtClean="0"/>
              <a:t>Index</a:t>
            </a:r>
          </a:p>
          <a:p>
            <a:pPr algn="ctr"/>
            <a:r>
              <a:rPr lang="et-EE" dirty="0" smtClean="0"/>
              <a:t>Symbol</a:t>
            </a:r>
            <a:endParaRPr lang="et-EE" dirty="0"/>
          </a:p>
        </p:txBody>
      </p:sp>
      <p:sp>
        <p:nvSpPr>
          <p:cNvPr id="23" name="Down Arrow Callout 22"/>
          <p:cNvSpPr/>
          <p:nvPr/>
        </p:nvSpPr>
        <p:spPr>
          <a:xfrm>
            <a:off x="3505913" y="1484784"/>
            <a:ext cx="1858175" cy="1224136"/>
          </a:xfrm>
          <a:prstGeom prst="down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 smtClean="0"/>
              <a:t>Rheme</a:t>
            </a:r>
          </a:p>
          <a:p>
            <a:pPr algn="ctr"/>
            <a:r>
              <a:rPr lang="et-EE" dirty="0" smtClean="0"/>
              <a:t>Dic</a:t>
            </a:r>
            <a:r>
              <a:rPr lang="en-US" dirty="0" err="1" smtClean="0"/>
              <a:t>ent</a:t>
            </a:r>
            <a:endParaRPr lang="et-EE" dirty="0" smtClean="0"/>
          </a:p>
          <a:p>
            <a:pPr algn="ctr"/>
            <a:r>
              <a:rPr lang="en-US" dirty="0" err="1" smtClean="0"/>
              <a:t>Delome</a:t>
            </a:r>
            <a:endParaRPr lang="et-EE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550029" y="3573016"/>
            <a:ext cx="0" cy="5124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550029" y="4085456"/>
            <a:ext cx="661659" cy="3516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3910608" y="4085456"/>
            <a:ext cx="647805" cy="3516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/>
          <p:cNvCxnSpPr/>
          <p:nvPr/>
        </p:nvCxnSpPr>
        <p:spPr>
          <a:xfrm rot="10800000" flipV="1">
            <a:off x="3521093" y="3573016"/>
            <a:ext cx="713418" cy="688268"/>
          </a:xfrm>
          <a:prstGeom prst="curvedConnector3">
            <a:avLst>
              <a:gd name="adj1" fmla="val -492"/>
            </a:avLst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50"/>
          <p:cNvCxnSpPr/>
          <p:nvPr/>
        </p:nvCxnSpPr>
        <p:spPr>
          <a:xfrm>
            <a:off x="4880860" y="3590351"/>
            <a:ext cx="713285" cy="670933"/>
          </a:xfrm>
          <a:prstGeom prst="curvedConnector3">
            <a:avLst>
              <a:gd name="adj1" fmla="val -4386"/>
            </a:avLst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urved Connector 68"/>
          <p:cNvCxnSpPr/>
          <p:nvPr/>
        </p:nvCxnSpPr>
        <p:spPr>
          <a:xfrm>
            <a:off x="4126364" y="4500441"/>
            <a:ext cx="949691" cy="12700"/>
          </a:xfrm>
          <a:prstGeom prst="curvedConnector3">
            <a:avLst>
              <a:gd name="adj1" fmla="val 60212"/>
            </a:avLst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56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Analysis of images</a:t>
            </a:r>
            <a:r>
              <a:rPr lang="en-US" dirty="0" smtClean="0"/>
              <a:t> (1)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/>
              <a:t>The detailed sign structure can be adopted </a:t>
            </a:r>
            <a:r>
              <a:rPr lang="et-EE" u="sng" dirty="0"/>
              <a:t>to analyze </a:t>
            </a:r>
            <a:r>
              <a:rPr lang="et-EE" u="sng" dirty="0" smtClean="0"/>
              <a:t>images</a:t>
            </a:r>
            <a:r>
              <a:rPr lang="et-EE" dirty="0" smtClean="0"/>
              <a:t>        </a:t>
            </a:r>
            <a:r>
              <a:rPr lang="en-US" dirty="0" smtClean="0"/>
              <a:t> </a:t>
            </a:r>
            <a:r>
              <a:rPr lang="et-EE" dirty="0" smtClean="0"/>
              <a:t>More profound </a:t>
            </a:r>
            <a:r>
              <a:rPr lang="en-US" dirty="0" smtClean="0"/>
              <a:t>explanation </a:t>
            </a:r>
            <a:r>
              <a:rPr lang="en-US" dirty="0"/>
              <a:t>of mental imagery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t-EE" dirty="0" smtClean="0"/>
              <a:t>We</a:t>
            </a:r>
            <a:r>
              <a:rPr lang="en-US" dirty="0" smtClean="0"/>
              <a:t> </a:t>
            </a:r>
            <a:r>
              <a:rPr lang="en-US" dirty="0"/>
              <a:t>can find </a:t>
            </a:r>
            <a:r>
              <a:rPr lang="en-US" b="1" dirty="0"/>
              <a:t>various kinds of mental images </a:t>
            </a:r>
            <a:r>
              <a:rPr lang="en-US" dirty="0"/>
              <a:t>in human </a:t>
            </a:r>
            <a:r>
              <a:rPr lang="en-US" dirty="0" smtClean="0"/>
              <a:t>cognition</a:t>
            </a:r>
            <a:r>
              <a:rPr lang="et-EE" dirty="0"/>
              <a:t>.</a:t>
            </a:r>
            <a:endParaRPr lang="et-E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</a:t>
            </a:r>
            <a:r>
              <a:rPr lang="en-US" dirty="0" smtClean="0"/>
              <a:t>ental </a:t>
            </a:r>
            <a:r>
              <a:rPr lang="en-US" dirty="0"/>
              <a:t>image </a:t>
            </a:r>
            <a:r>
              <a:rPr lang="en-US" u="sng" dirty="0"/>
              <a:t>as a </a:t>
            </a:r>
            <a:r>
              <a:rPr lang="en-US" u="sng" dirty="0" smtClean="0"/>
              <a:t>sign-vehicle</a:t>
            </a:r>
            <a:r>
              <a:rPr lang="et-EE" u="sng" dirty="0" smtClean="0"/>
              <a:t> or representation</a:t>
            </a:r>
            <a:r>
              <a:rPr lang="en-US" dirty="0" smtClean="0"/>
              <a:t> </a:t>
            </a:r>
            <a:r>
              <a:rPr lang="en-US" dirty="0"/>
              <a:t>can be a </a:t>
            </a:r>
            <a:r>
              <a:rPr lang="et-EE" dirty="0" smtClean="0"/>
              <a:t>either </a:t>
            </a:r>
            <a:r>
              <a:rPr lang="en-US" i="1" dirty="0" smtClean="0"/>
              <a:t>property</a:t>
            </a:r>
            <a:r>
              <a:rPr lang="en-US" i="1" dirty="0"/>
              <a:t>, quality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qualisign</a:t>
            </a:r>
            <a:r>
              <a:rPr lang="en-US" dirty="0" smtClean="0"/>
              <a:t>)</a:t>
            </a:r>
            <a:r>
              <a:rPr lang="et-EE" dirty="0" smtClean="0"/>
              <a:t>, </a:t>
            </a:r>
            <a:r>
              <a:rPr lang="en-US" i="1" dirty="0"/>
              <a:t>existential </a:t>
            </a:r>
            <a:r>
              <a:rPr lang="en-US" i="1" dirty="0" smtClean="0"/>
              <a:t>fact</a:t>
            </a:r>
            <a:r>
              <a:rPr lang="et-EE" i="1" dirty="0"/>
              <a:t> </a:t>
            </a:r>
            <a:r>
              <a:rPr lang="et-EE" dirty="0" smtClean="0"/>
              <a:t>(sinsign) or </a:t>
            </a:r>
            <a:r>
              <a:rPr lang="et-EE" i="1" dirty="0" smtClean="0"/>
              <a:t>conventional law</a:t>
            </a:r>
            <a:r>
              <a:rPr lang="et-EE" dirty="0" smtClean="0"/>
              <a:t>, habit (legisign)</a:t>
            </a:r>
            <a:r>
              <a:rPr lang="en-US" dirty="0" smtClean="0"/>
              <a:t>. </a:t>
            </a:r>
            <a:endParaRPr lang="et-EE" dirty="0"/>
          </a:p>
          <a:p>
            <a:endParaRPr lang="et-EE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563888" y="2276872"/>
            <a:ext cx="57606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893840" y="3717032"/>
            <a:ext cx="57606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91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Analysis of </a:t>
            </a:r>
            <a:r>
              <a:rPr lang="et-EE" dirty="0" smtClean="0"/>
              <a:t>images </a:t>
            </a:r>
            <a:r>
              <a:rPr lang="en-US" dirty="0" smtClean="0"/>
              <a:t>(</a:t>
            </a:r>
            <a:r>
              <a:rPr lang="et-EE" dirty="0" smtClean="0"/>
              <a:t>2</a:t>
            </a:r>
            <a:r>
              <a:rPr lang="en-US" dirty="0" smtClean="0"/>
              <a:t>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t-EE" dirty="0" smtClean="0"/>
              <a:t> In respect to its object, a </a:t>
            </a:r>
            <a:r>
              <a:rPr lang="et-EE" u="sng" dirty="0" smtClean="0"/>
              <a:t>mental image can represent the object</a:t>
            </a:r>
            <a:r>
              <a:rPr lang="et-EE" dirty="0" smtClean="0"/>
              <a:t> via </a:t>
            </a:r>
            <a:r>
              <a:rPr lang="et-EE" i="1" dirty="0" smtClean="0"/>
              <a:t>resemblence</a:t>
            </a:r>
            <a:r>
              <a:rPr lang="et-EE" dirty="0" smtClean="0"/>
              <a:t>, </a:t>
            </a:r>
            <a:r>
              <a:rPr lang="et-EE" i="1" dirty="0" smtClean="0"/>
              <a:t>similarity</a:t>
            </a:r>
            <a:r>
              <a:rPr lang="et-EE" dirty="0" smtClean="0"/>
              <a:t> (icon), </a:t>
            </a:r>
            <a:r>
              <a:rPr lang="et-EE" i="1" dirty="0" smtClean="0"/>
              <a:t>existential </a:t>
            </a:r>
            <a:r>
              <a:rPr lang="en-US" i="1" dirty="0" smtClean="0"/>
              <a:t>or causal </a:t>
            </a:r>
            <a:r>
              <a:rPr lang="et-EE" i="1" dirty="0" smtClean="0"/>
              <a:t>relation </a:t>
            </a:r>
            <a:r>
              <a:rPr lang="et-EE" dirty="0" smtClean="0"/>
              <a:t>(index) or </a:t>
            </a:r>
            <a:r>
              <a:rPr lang="et-EE" i="1" dirty="0" smtClean="0"/>
              <a:t>conventional </a:t>
            </a:r>
            <a:r>
              <a:rPr lang="en-US" i="1" dirty="0" smtClean="0"/>
              <a:t>relation or </a:t>
            </a:r>
            <a:r>
              <a:rPr lang="et-EE" i="1" dirty="0" smtClean="0"/>
              <a:t>law</a:t>
            </a:r>
            <a:r>
              <a:rPr lang="et-EE" dirty="0" smtClean="0"/>
              <a:t> (symbol).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t-EE" dirty="0" smtClean="0"/>
              <a:t>Finally, </a:t>
            </a:r>
            <a:r>
              <a:rPr lang="et-EE" u="sng" dirty="0" smtClean="0"/>
              <a:t>mental image can convey meaning</a:t>
            </a:r>
            <a:r>
              <a:rPr lang="en-US" dirty="0" smtClean="0"/>
              <a:t>/understanding of some </a:t>
            </a:r>
            <a:r>
              <a:rPr lang="en-US" i="1" dirty="0" smtClean="0"/>
              <a:t>quality, property</a:t>
            </a:r>
            <a:r>
              <a:rPr lang="en-US" dirty="0" smtClean="0"/>
              <a:t> (</a:t>
            </a:r>
            <a:r>
              <a:rPr lang="en-US" dirty="0" err="1" smtClean="0"/>
              <a:t>Rheme</a:t>
            </a:r>
            <a:r>
              <a:rPr lang="en-US" dirty="0" smtClean="0"/>
              <a:t>), </a:t>
            </a:r>
            <a:r>
              <a:rPr lang="en-US" i="1" dirty="0" smtClean="0"/>
              <a:t>existential fact or feature </a:t>
            </a:r>
            <a:r>
              <a:rPr lang="en-US" dirty="0" smtClean="0"/>
              <a:t>(</a:t>
            </a:r>
            <a:r>
              <a:rPr lang="en-US" dirty="0" err="1" smtClean="0"/>
              <a:t>Dicent</a:t>
            </a:r>
            <a:r>
              <a:rPr lang="en-US" dirty="0" smtClean="0"/>
              <a:t>), or </a:t>
            </a:r>
            <a:r>
              <a:rPr lang="en-US" i="1" dirty="0" smtClean="0"/>
              <a:t>convention</a:t>
            </a:r>
            <a:r>
              <a:rPr lang="en-US" dirty="0" smtClean="0"/>
              <a:t>al feature (</a:t>
            </a:r>
            <a:r>
              <a:rPr lang="en-US" dirty="0" err="1" smtClean="0"/>
              <a:t>Delome</a:t>
            </a:r>
            <a:r>
              <a:rPr lang="en-US" dirty="0" smtClean="0"/>
              <a:t>).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8505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(1)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811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For example, </a:t>
            </a:r>
            <a:r>
              <a:rPr lang="en-US" u="sng" dirty="0" smtClean="0"/>
              <a:t>imagine yourself experiencing the smell of </a:t>
            </a:r>
            <a:r>
              <a:rPr lang="en-US" u="sng" dirty="0"/>
              <a:t>a</a:t>
            </a:r>
            <a:r>
              <a:rPr lang="en-US" u="sng" dirty="0" smtClean="0"/>
              <a:t> </a:t>
            </a:r>
            <a:r>
              <a:rPr lang="en-US" u="sng" dirty="0"/>
              <a:t>rose</a:t>
            </a:r>
            <a:r>
              <a:rPr lang="en-US" dirty="0"/>
              <a:t> in </a:t>
            </a:r>
            <a:r>
              <a:rPr lang="en-US" dirty="0" smtClean="0"/>
              <a:t>the garden.</a:t>
            </a:r>
            <a:r>
              <a:rPr lang="en-US" dirty="0"/>
              <a:t> Y</a:t>
            </a:r>
            <a:r>
              <a:rPr lang="en-US" dirty="0" smtClean="0"/>
              <a:t>ou </a:t>
            </a:r>
            <a:r>
              <a:rPr lang="en-US" dirty="0"/>
              <a:t>go out </a:t>
            </a:r>
            <a:r>
              <a:rPr lang="en-US" dirty="0" smtClean="0"/>
              <a:t>from </a:t>
            </a:r>
            <a:r>
              <a:rPr lang="en-US" dirty="0"/>
              <a:t>the </a:t>
            </a:r>
            <a:r>
              <a:rPr lang="en-US" dirty="0" smtClean="0"/>
              <a:t>back door of your house to </a:t>
            </a:r>
            <a:r>
              <a:rPr lang="en-US" dirty="0"/>
              <a:t>enter the garden behind the </a:t>
            </a:r>
            <a:r>
              <a:rPr lang="en-US" dirty="0" smtClean="0"/>
              <a:t>house. You are standing on the terrace and while looking on the garden, imagine that you are having the sensation of a flower smell. </a:t>
            </a:r>
            <a:r>
              <a:rPr lang="en-US" dirty="0"/>
              <a:t>Y</a:t>
            </a:r>
            <a:r>
              <a:rPr lang="en-US" dirty="0" smtClean="0"/>
              <a:t>ou don’t </a:t>
            </a:r>
            <a:r>
              <a:rPr lang="en-US" dirty="0"/>
              <a:t>yet see the roses, but </a:t>
            </a:r>
            <a:r>
              <a:rPr lang="en-US" dirty="0" smtClean="0"/>
              <a:t>you </a:t>
            </a:r>
            <a:r>
              <a:rPr lang="en-US" dirty="0"/>
              <a:t>feel the subtle, sweet </a:t>
            </a:r>
            <a:r>
              <a:rPr lang="en-US" dirty="0" smtClean="0"/>
              <a:t>flower smell </a:t>
            </a:r>
            <a:r>
              <a:rPr lang="en-US" dirty="0"/>
              <a:t>and </a:t>
            </a:r>
            <a:r>
              <a:rPr lang="en-US" dirty="0" smtClean="0"/>
              <a:t>you </a:t>
            </a:r>
            <a:r>
              <a:rPr lang="en-US" dirty="0"/>
              <a:t>recognize this smell immediately as being a smell signifying that somewhere near grow roses</a:t>
            </a:r>
            <a:r>
              <a:rPr lang="en-US" dirty="0" smtClean="0"/>
              <a:t>.</a:t>
            </a:r>
          </a:p>
          <a:p>
            <a:r>
              <a:rPr lang="en-US" dirty="0"/>
              <a:t>How can this simple ordinary day-dream be analyzed?        </a:t>
            </a:r>
            <a:r>
              <a:rPr lang="en-US" u="sng" dirty="0"/>
              <a:t>Analysis of MI in terms of signs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627784" y="5949280"/>
            <a:ext cx="43204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10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(2)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This example produced a </a:t>
            </a:r>
            <a:r>
              <a:rPr lang="en-US" b="1" dirty="0" smtClean="0"/>
              <a:t>compound image </a:t>
            </a:r>
            <a:r>
              <a:rPr lang="en-US" dirty="0" smtClean="0"/>
              <a:t>consistent of </a:t>
            </a:r>
            <a:r>
              <a:rPr lang="en-US" u="sng" dirty="0" smtClean="0"/>
              <a:t>several elements </a:t>
            </a:r>
            <a:r>
              <a:rPr lang="en-US" dirty="0" smtClean="0"/>
              <a:t>and conveying thus a </a:t>
            </a:r>
            <a:r>
              <a:rPr lang="en-US" u="sng" dirty="0" smtClean="0"/>
              <a:t>complex meaning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As a sign-vehicle this image will most probably be a </a:t>
            </a:r>
            <a:r>
              <a:rPr lang="en-US" b="1" dirty="0" err="1" smtClean="0"/>
              <a:t>qualisign</a:t>
            </a:r>
            <a:r>
              <a:rPr lang="en-US" b="1" dirty="0" smtClean="0"/>
              <a:t> </a:t>
            </a:r>
            <a:r>
              <a:rPr lang="en-US" dirty="0" smtClean="0"/>
              <a:t>and as </a:t>
            </a:r>
            <a:r>
              <a:rPr lang="en-US" dirty="0"/>
              <a:t>regards to the object of signification the image will be an </a:t>
            </a:r>
            <a:r>
              <a:rPr lang="en-US" b="1" dirty="0" smtClean="0"/>
              <a:t>Index. </a:t>
            </a:r>
            <a:r>
              <a:rPr lang="en-US" dirty="0"/>
              <a:t>Finally, the </a:t>
            </a:r>
            <a:r>
              <a:rPr lang="en-US" dirty="0" err="1"/>
              <a:t>interpretant</a:t>
            </a:r>
            <a:r>
              <a:rPr lang="en-US" dirty="0"/>
              <a:t> of an image will probably be a </a:t>
            </a:r>
            <a:r>
              <a:rPr lang="en-US" b="1" dirty="0" err="1" smtClean="0"/>
              <a:t>Rheme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arenR"/>
            </a:pPr>
            <a:r>
              <a:rPr lang="en-US" u="sng" dirty="0" smtClean="0"/>
              <a:t>What signifies is the quality</a:t>
            </a:r>
            <a:r>
              <a:rPr lang="en-US" dirty="0" smtClean="0"/>
              <a:t>, a sweet and subtle flower smell represents the object (rose). Thus, the quality (smell) will be here the </a:t>
            </a:r>
            <a:r>
              <a:rPr lang="en-US" dirty="0" err="1" smtClean="0"/>
              <a:t>Representamen</a:t>
            </a:r>
            <a:r>
              <a:rPr lang="en-US" dirty="0" smtClean="0"/>
              <a:t> of its object (rose).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But the signification relation itself is based on </a:t>
            </a:r>
            <a:r>
              <a:rPr lang="en-US" u="sng" dirty="0" smtClean="0"/>
              <a:t>existential and causal relations  </a:t>
            </a:r>
            <a:r>
              <a:rPr lang="en-US" dirty="0" smtClean="0"/>
              <a:t>between representation and the existential object – the smell co-exists with the rose. The existence of the rose is the cause of the smell. Thus, in respect to object of signification an image is an index.</a:t>
            </a:r>
          </a:p>
          <a:p>
            <a:pPr marL="0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96155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(3)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3) Finally, the immediate </a:t>
            </a:r>
            <a:r>
              <a:rPr lang="en-US" u="sng" dirty="0" smtClean="0"/>
              <a:t>meaning that was conveyed by the Image </a:t>
            </a:r>
            <a:r>
              <a:rPr lang="en-US" dirty="0" smtClean="0"/>
              <a:t>is recognition of </a:t>
            </a:r>
            <a:r>
              <a:rPr lang="en-US" dirty="0"/>
              <a:t>subtle, sweet </a:t>
            </a:r>
            <a:r>
              <a:rPr lang="en-US" b="1" dirty="0" smtClean="0"/>
              <a:t>sensation</a:t>
            </a:r>
            <a:r>
              <a:rPr lang="en-US" dirty="0" smtClean="0"/>
              <a:t> as being </a:t>
            </a:r>
            <a:r>
              <a:rPr lang="en-US" dirty="0"/>
              <a:t>a </a:t>
            </a:r>
            <a:r>
              <a:rPr lang="en-US" dirty="0" smtClean="0"/>
              <a:t>smell </a:t>
            </a:r>
            <a:r>
              <a:rPr lang="en-US" dirty="0"/>
              <a:t>of a </a:t>
            </a:r>
            <a:r>
              <a:rPr lang="en-US" dirty="0" smtClean="0"/>
              <a:t>rose (i.e. </a:t>
            </a:r>
            <a:r>
              <a:rPr lang="en-US" dirty="0" err="1" smtClean="0"/>
              <a:t>Rheme</a:t>
            </a:r>
            <a:r>
              <a:rPr lang="en-US" dirty="0" smtClean="0"/>
              <a:t>). In this case sign </a:t>
            </a:r>
            <a:r>
              <a:rPr lang="en-US" dirty="0"/>
              <a:t>determines an </a:t>
            </a:r>
            <a:r>
              <a:rPr lang="en-US" dirty="0" err="1"/>
              <a:t>I</a:t>
            </a:r>
            <a:r>
              <a:rPr lang="en-US" dirty="0" err="1" smtClean="0"/>
              <a:t>nterpretant</a:t>
            </a:r>
            <a:r>
              <a:rPr lang="en-US" dirty="0" smtClean="0"/>
              <a:t> </a:t>
            </a:r>
            <a:r>
              <a:rPr lang="en-US" dirty="0"/>
              <a:t>by focusing our understanding on the qualitative </a:t>
            </a:r>
            <a:r>
              <a:rPr lang="en-US" dirty="0" smtClean="0"/>
              <a:t>feature (</a:t>
            </a:r>
            <a:r>
              <a:rPr lang="en-US" i="1" dirty="0" smtClean="0"/>
              <a:t>i.e. </a:t>
            </a:r>
            <a:r>
              <a:rPr lang="en-US" dirty="0" smtClean="0"/>
              <a:t>smell) that it </a:t>
            </a:r>
            <a:r>
              <a:rPr lang="en-US" dirty="0"/>
              <a:t>employs in signifying its </a:t>
            </a:r>
            <a:r>
              <a:rPr lang="en-US" dirty="0" smtClean="0"/>
              <a:t>object (rose).</a:t>
            </a:r>
            <a:endParaRPr lang="en-US" dirty="0"/>
          </a:p>
          <a:p>
            <a:r>
              <a:rPr lang="en-US" dirty="0" smtClean="0"/>
              <a:t>But, as Peirce himself pointed out, </a:t>
            </a:r>
            <a:r>
              <a:rPr lang="en-US" u="sng" dirty="0" smtClean="0"/>
              <a:t>there are no ‘pure’ types of signs</a:t>
            </a:r>
            <a:r>
              <a:rPr lang="en-US" dirty="0" smtClean="0"/>
              <a:t>, usually we have several features combined together. </a:t>
            </a:r>
          </a:p>
          <a:p>
            <a:r>
              <a:rPr lang="en-US" dirty="0" smtClean="0"/>
              <a:t>So, in previous example, the sign-vehicle might have some </a:t>
            </a:r>
            <a:r>
              <a:rPr lang="en-US" u="sng" dirty="0" smtClean="0"/>
              <a:t>existential features</a:t>
            </a:r>
            <a:r>
              <a:rPr lang="en-US" dirty="0" smtClean="0"/>
              <a:t>. In </a:t>
            </a:r>
            <a:r>
              <a:rPr lang="en-US" dirty="0"/>
              <a:t>this sense the sign-vehicle can represent not only as a </a:t>
            </a:r>
            <a:r>
              <a:rPr lang="en-US" dirty="0" smtClean="0"/>
              <a:t>quality (smell), </a:t>
            </a:r>
            <a:r>
              <a:rPr lang="en-US" dirty="0"/>
              <a:t>but also as the causal co-existence (smell-rose). Thus, Representation here </a:t>
            </a:r>
            <a:r>
              <a:rPr lang="en-US" dirty="0" smtClean="0"/>
              <a:t>might </a:t>
            </a:r>
            <a:r>
              <a:rPr lang="en-US" dirty="0"/>
              <a:t>have </a:t>
            </a:r>
            <a:r>
              <a:rPr lang="en-US" u="sng" dirty="0"/>
              <a:t>the properties of a </a:t>
            </a:r>
            <a:r>
              <a:rPr lang="en-US" u="sng" dirty="0" err="1"/>
              <a:t>sinsign</a:t>
            </a:r>
            <a:r>
              <a:rPr lang="en-US" u="sng" dirty="0"/>
              <a:t> </a:t>
            </a:r>
            <a:r>
              <a:rPr lang="en-US" dirty="0"/>
              <a:t>as well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7948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mental imagery? (1)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5112568"/>
          </a:xfrm>
        </p:spPr>
        <p:txBody>
          <a:bodyPr/>
          <a:lstStyle/>
          <a:p>
            <a:r>
              <a:rPr lang="en-US" dirty="0" smtClean="0"/>
              <a:t>The query on the </a:t>
            </a:r>
            <a:r>
              <a:rPr lang="en-US" b="1" dirty="0" smtClean="0"/>
              <a:t>nature of mental imagery </a:t>
            </a:r>
            <a:r>
              <a:rPr lang="en-US" dirty="0" smtClean="0"/>
              <a:t>(MI) is controversial.</a:t>
            </a:r>
          </a:p>
        </p:txBody>
      </p:sp>
      <p:sp>
        <p:nvSpPr>
          <p:cNvPr id="4" name="Rectangle 3"/>
          <p:cNvSpPr/>
          <p:nvPr/>
        </p:nvSpPr>
        <p:spPr>
          <a:xfrm>
            <a:off x="3347864" y="2924944"/>
            <a:ext cx="2664296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Mental Imagery</a:t>
            </a:r>
            <a:endParaRPr lang="et-EE" sz="26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267744" y="3501008"/>
            <a:ext cx="1224136" cy="8640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814748" y="3501008"/>
            <a:ext cx="1008112" cy="9361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644008" y="3501008"/>
            <a:ext cx="0" cy="9361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467544" y="4437112"/>
            <a:ext cx="2412268" cy="7200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(Quasi-)pictorial Theory</a:t>
            </a:r>
            <a:endParaRPr lang="et-EE" sz="2400" dirty="0"/>
          </a:p>
        </p:txBody>
      </p:sp>
      <p:sp>
        <p:nvSpPr>
          <p:cNvPr id="14" name="Rounded Rectangle 13"/>
          <p:cNvSpPr/>
          <p:nvPr/>
        </p:nvSpPr>
        <p:spPr>
          <a:xfrm>
            <a:off x="3671900" y="4490361"/>
            <a:ext cx="1944216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Enactive Theory</a:t>
            </a:r>
            <a:endParaRPr lang="et-EE" sz="2400" dirty="0"/>
          </a:p>
        </p:txBody>
      </p:sp>
      <p:sp>
        <p:nvSpPr>
          <p:cNvPr id="15" name="Rounded Rectangle 14"/>
          <p:cNvSpPr/>
          <p:nvPr/>
        </p:nvSpPr>
        <p:spPr>
          <a:xfrm>
            <a:off x="6444208" y="4464139"/>
            <a:ext cx="2232248" cy="8640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Propositional Theory</a:t>
            </a:r>
            <a:endParaRPr lang="et-EE" sz="24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619672" y="5157192"/>
            <a:ext cx="0" cy="45080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644008" y="5354457"/>
            <a:ext cx="0" cy="45080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680889" y="5354456"/>
            <a:ext cx="0" cy="45080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83864" y="5610766"/>
            <a:ext cx="2295948" cy="8425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S. M. </a:t>
            </a:r>
            <a:r>
              <a:rPr lang="en-US" dirty="0" err="1" smtClean="0"/>
              <a:t>Kosslyn</a:t>
            </a:r>
            <a:r>
              <a:rPr lang="en-US" dirty="0" smtClean="0"/>
              <a:t>, M. Denis, R. Shepard, J. Metzler</a:t>
            </a:r>
            <a:endParaRPr lang="et-EE" dirty="0"/>
          </a:p>
        </p:txBody>
      </p:sp>
      <p:sp>
        <p:nvSpPr>
          <p:cNvPr id="21" name="Rectangle 20"/>
          <p:cNvSpPr/>
          <p:nvPr/>
        </p:nvSpPr>
        <p:spPr>
          <a:xfrm>
            <a:off x="3671900" y="5805264"/>
            <a:ext cx="194421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N. J. T. Thomas, P. Bartolomeo</a:t>
            </a:r>
            <a:endParaRPr lang="et-EE" dirty="0"/>
          </a:p>
        </p:txBody>
      </p:sp>
      <p:sp>
        <p:nvSpPr>
          <p:cNvPr id="22" name="Rectangle 21"/>
          <p:cNvSpPr/>
          <p:nvPr/>
        </p:nvSpPr>
        <p:spPr>
          <a:xfrm>
            <a:off x="6660232" y="5805264"/>
            <a:ext cx="2016224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dirty="0" smtClean="0"/>
              <a:t>J.</a:t>
            </a:r>
            <a:r>
              <a:rPr lang="en-US" dirty="0" smtClean="0"/>
              <a:t> </a:t>
            </a:r>
            <a:r>
              <a:rPr lang="et-EE" dirty="0" smtClean="0"/>
              <a:t>Fodor, Z.</a:t>
            </a:r>
            <a:r>
              <a:rPr lang="en-US" dirty="0" smtClean="0"/>
              <a:t> </a:t>
            </a:r>
            <a:r>
              <a:rPr lang="et-EE" dirty="0" smtClean="0"/>
              <a:t>Pylyshyn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514928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(4)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Further, the signification of an object (rose) can also have some </a:t>
            </a:r>
            <a:r>
              <a:rPr lang="en-US" u="sng" dirty="0"/>
              <a:t>iconic features</a:t>
            </a:r>
            <a:r>
              <a:rPr lang="en-US" dirty="0"/>
              <a:t>. In my dream I might visualize the particular flower, </a:t>
            </a:r>
            <a:r>
              <a:rPr lang="en-US" dirty="0" smtClean="0"/>
              <a:t>which resembles </a:t>
            </a:r>
            <a:r>
              <a:rPr lang="en-US" dirty="0"/>
              <a:t>the real object of the outside world</a:t>
            </a:r>
            <a:r>
              <a:rPr lang="en-US" dirty="0" smtClean="0"/>
              <a:t>.</a:t>
            </a:r>
          </a:p>
          <a:p>
            <a:r>
              <a:rPr lang="en-US" dirty="0" smtClean="0"/>
              <a:t>Finally, </a:t>
            </a:r>
            <a:r>
              <a:rPr lang="en-US" dirty="0"/>
              <a:t>the </a:t>
            </a:r>
            <a:r>
              <a:rPr lang="en-US" dirty="0" smtClean="0"/>
              <a:t>above-stated image </a:t>
            </a:r>
            <a:r>
              <a:rPr lang="en-US" dirty="0"/>
              <a:t>can also </a:t>
            </a:r>
            <a:r>
              <a:rPr lang="en-US" dirty="0" smtClean="0"/>
              <a:t>convey an </a:t>
            </a:r>
            <a:r>
              <a:rPr lang="en-US" u="sng" dirty="0" smtClean="0"/>
              <a:t>existential </a:t>
            </a:r>
            <a:r>
              <a:rPr lang="en-US" u="sng" dirty="0" err="1" smtClean="0"/>
              <a:t>interpretant</a:t>
            </a:r>
            <a:r>
              <a:rPr lang="en-US" u="sng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dicent</a:t>
            </a:r>
            <a:r>
              <a:rPr lang="en-US" dirty="0"/>
              <a:t> </a:t>
            </a:r>
            <a:r>
              <a:rPr lang="en-US" dirty="0" smtClean="0"/>
              <a:t>). Once </a:t>
            </a:r>
            <a:r>
              <a:rPr lang="en-US" dirty="0"/>
              <a:t>I have reflected upon my immediate sensation of a sweet and subtle smell, I realized that if there </a:t>
            </a:r>
            <a:r>
              <a:rPr lang="en-US" i="1" dirty="0"/>
              <a:t>is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sweet and subtle smell of a rose, then there also should </a:t>
            </a:r>
            <a:r>
              <a:rPr lang="en-US" i="1" dirty="0"/>
              <a:t>be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 smtClean="0"/>
              <a:t>rose </a:t>
            </a:r>
            <a:r>
              <a:rPr lang="en-US" dirty="0"/>
              <a:t>itself, as the carrier of </a:t>
            </a:r>
            <a:r>
              <a:rPr lang="en-US" dirty="0" smtClean="0"/>
              <a:t>this </a:t>
            </a:r>
            <a:r>
              <a:rPr lang="en-US" dirty="0"/>
              <a:t>quality (smell</a:t>
            </a:r>
            <a:r>
              <a:rPr lang="en-US" dirty="0" smtClean="0"/>
              <a:t>). This is already </a:t>
            </a:r>
            <a:r>
              <a:rPr lang="en-US" u="sng" dirty="0" smtClean="0"/>
              <a:t>analyzed understanding </a:t>
            </a:r>
            <a:r>
              <a:rPr lang="en-US" dirty="0" smtClean="0"/>
              <a:t>of an existential relation between quality and object, that goes beyond immediate meaning.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246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 and further research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To conclude, I believe that there are serious reasons to account for mental imagery in terms of a sign system. Though a </a:t>
            </a:r>
            <a:r>
              <a:rPr lang="en-US" u="sng" dirty="0" smtClean="0"/>
              <a:t>more developed investigation </a:t>
            </a:r>
            <a:r>
              <a:rPr lang="en-US" dirty="0" smtClean="0"/>
              <a:t>of this account </a:t>
            </a:r>
            <a:r>
              <a:rPr lang="en-US" u="sng" dirty="0" smtClean="0"/>
              <a:t>is needed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Potentially, this view might have </a:t>
            </a:r>
            <a:r>
              <a:rPr lang="en-US" b="1" dirty="0" smtClean="0"/>
              <a:t>far-reaching consequences: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</a:t>
            </a:r>
            <a:r>
              <a:rPr lang="en-US" dirty="0" smtClean="0"/>
              <a:t>ccommodate </a:t>
            </a:r>
            <a:r>
              <a:rPr lang="en-US" dirty="0"/>
              <a:t>various properties and features of mental </a:t>
            </a:r>
            <a:r>
              <a:rPr lang="en-US" dirty="0" smtClean="0"/>
              <a:t>images into </a:t>
            </a:r>
            <a:r>
              <a:rPr lang="en-US" b="1" dirty="0" smtClean="0"/>
              <a:t>one coherent explanatory theory</a:t>
            </a:r>
            <a:r>
              <a:rPr lang="en-US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R</a:t>
            </a:r>
            <a:r>
              <a:rPr lang="en-US" b="1" dirty="0" smtClean="0"/>
              <a:t>econcile </a:t>
            </a:r>
            <a:r>
              <a:rPr lang="en-US" b="1" dirty="0"/>
              <a:t>divergent views</a:t>
            </a:r>
            <a:r>
              <a:rPr lang="en-US" dirty="0"/>
              <a:t>, theories and empirical evidence on the </a:t>
            </a:r>
            <a:r>
              <a:rPr lang="en-US" dirty="0" smtClean="0"/>
              <a:t>issue,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Give a </a:t>
            </a:r>
            <a:r>
              <a:rPr lang="en-US" b="1" dirty="0" smtClean="0"/>
              <a:t>more profound understanding </a:t>
            </a:r>
            <a:r>
              <a:rPr lang="en-US" dirty="0" smtClean="0"/>
              <a:t>of the working mechanism and cognitive role of MI in the human Mind.</a:t>
            </a: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99488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5400" dirty="0" smtClean="0"/>
              <a:t>Thank you!</a:t>
            </a:r>
            <a:endParaRPr lang="et-EE" sz="5400" dirty="0"/>
          </a:p>
        </p:txBody>
      </p:sp>
    </p:spTree>
    <p:extLst>
      <p:ext uri="{BB962C8B-B14F-4D97-AF65-F5344CB8AC3E}">
        <p14:creationId xmlns:p14="http://schemas.microsoft.com/office/powerpoint/2010/main" val="2563432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mental imagery?</a:t>
            </a:r>
            <a:r>
              <a:rPr lang="et-EE" dirty="0" smtClean="0"/>
              <a:t> </a:t>
            </a:r>
            <a:r>
              <a:rPr lang="en-US" dirty="0" smtClean="0"/>
              <a:t>(</a:t>
            </a:r>
            <a:r>
              <a:rPr lang="et-EE" dirty="0" smtClean="0"/>
              <a:t>2</a:t>
            </a:r>
            <a:r>
              <a:rPr lang="en-US" dirty="0" smtClean="0"/>
              <a:t>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 smtClean="0"/>
              <a:t>Pictorial vs. Propositional Theories            </a:t>
            </a:r>
            <a:r>
              <a:rPr lang="et-EE" b="1" dirty="0" smtClean="0"/>
              <a:t>Mental Imagery Debate           </a:t>
            </a:r>
            <a:r>
              <a:rPr lang="et-EE" u="sng" dirty="0" smtClean="0"/>
              <a:t>Premise</a:t>
            </a:r>
            <a:r>
              <a:rPr lang="et-EE" dirty="0" smtClean="0"/>
              <a:t>: search of the </a:t>
            </a:r>
            <a:r>
              <a:rPr lang="et-EE" b="1" dirty="0" smtClean="0"/>
              <a:t>format</a:t>
            </a:r>
            <a:r>
              <a:rPr lang="et-EE" dirty="0" smtClean="0"/>
              <a:t> of an image.</a:t>
            </a:r>
          </a:p>
          <a:p>
            <a:r>
              <a:rPr lang="et-EE" u="sng" dirty="0" smtClean="0"/>
              <a:t>Question</a:t>
            </a:r>
            <a:r>
              <a:rPr lang="et-EE" dirty="0" smtClean="0"/>
              <a:t>: </a:t>
            </a:r>
            <a:r>
              <a:rPr lang="et-EE" dirty="0"/>
              <a:t>W</a:t>
            </a:r>
            <a:r>
              <a:rPr lang="en-US" dirty="0" smtClean="0"/>
              <a:t>hat </a:t>
            </a:r>
            <a:r>
              <a:rPr lang="en-US" dirty="0"/>
              <a:t>mental imagery really is? </a:t>
            </a:r>
            <a:r>
              <a:rPr lang="et-EE" i="1" dirty="0"/>
              <a:t>P</a:t>
            </a:r>
            <a:r>
              <a:rPr lang="en-US" i="1" dirty="0" err="1" smtClean="0"/>
              <a:t>icture</a:t>
            </a:r>
            <a:r>
              <a:rPr lang="et-EE" i="1" dirty="0" smtClean="0"/>
              <a:t>s</a:t>
            </a:r>
            <a:r>
              <a:rPr lang="en-US" i="1" dirty="0" smtClean="0"/>
              <a:t> </a:t>
            </a:r>
            <a:r>
              <a:rPr lang="en-US" dirty="0"/>
              <a:t>in the head </a:t>
            </a:r>
            <a:r>
              <a:rPr lang="en-US" dirty="0" smtClean="0"/>
              <a:t>or language-like </a:t>
            </a:r>
            <a:r>
              <a:rPr lang="en-US" i="1" dirty="0" smtClean="0"/>
              <a:t>thoughts</a:t>
            </a:r>
            <a:r>
              <a:rPr lang="en-US" dirty="0" smtClean="0"/>
              <a:t>? </a:t>
            </a:r>
            <a:endParaRPr lang="et-EE" dirty="0" smtClean="0"/>
          </a:p>
          <a:p>
            <a:r>
              <a:rPr lang="et-EE" dirty="0" smtClean="0"/>
              <a:t>BUT, premise is itself </a:t>
            </a:r>
            <a:r>
              <a:rPr lang="et-EE" u="sng" dirty="0" smtClean="0"/>
              <a:t>misleading</a:t>
            </a:r>
            <a:r>
              <a:rPr lang="et-EE" dirty="0" smtClean="0"/>
              <a:t>. It puts strict constraints on </a:t>
            </a:r>
            <a:r>
              <a:rPr lang="en-US" dirty="0" smtClean="0"/>
              <a:t>the </a:t>
            </a:r>
            <a:r>
              <a:rPr lang="et-EE" dirty="0" smtClean="0"/>
              <a:t>understanding of MI.</a:t>
            </a:r>
            <a:endParaRPr lang="et-EE" dirty="0"/>
          </a:p>
          <a:p>
            <a:r>
              <a:rPr lang="et-EE" dirty="0" smtClean="0"/>
              <a:t>In addition, empirical evidence </a:t>
            </a:r>
            <a:r>
              <a:rPr lang="en-US" dirty="0" smtClean="0"/>
              <a:t>show</a:t>
            </a:r>
            <a:r>
              <a:rPr lang="et-EE" dirty="0" smtClean="0"/>
              <a:t>s</a:t>
            </a:r>
            <a:r>
              <a:rPr lang="en-US" dirty="0" smtClean="0"/>
              <a:t> </a:t>
            </a:r>
            <a:r>
              <a:rPr lang="en-US" dirty="0"/>
              <a:t>that Mental Imagery can </a:t>
            </a:r>
            <a:r>
              <a:rPr lang="en-US" dirty="0" smtClean="0"/>
              <a:t>exhibit </a:t>
            </a:r>
            <a:r>
              <a:rPr lang="en-US" i="1" dirty="0"/>
              <a:t>both</a:t>
            </a:r>
            <a:r>
              <a:rPr lang="en-US" dirty="0"/>
              <a:t> pictorial and verbal </a:t>
            </a:r>
            <a:r>
              <a:rPr lang="en-US" dirty="0" smtClean="0"/>
              <a:t>properties</a:t>
            </a:r>
            <a:r>
              <a:rPr lang="et-EE" dirty="0" smtClean="0"/>
              <a:t> (</a:t>
            </a:r>
            <a:r>
              <a:rPr lang="en-US" smtClean="0"/>
              <a:t>for ex. </a:t>
            </a:r>
            <a:r>
              <a:rPr lang="et-EE" smtClean="0"/>
              <a:t>Bartolomeo</a:t>
            </a:r>
            <a:r>
              <a:rPr lang="en-US" dirty="0" smtClean="0"/>
              <a:t> 2002</a:t>
            </a:r>
            <a:r>
              <a:rPr lang="et-EE" dirty="0" smtClean="0"/>
              <a:t>)</a:t>
            </a:r>
            <a:endParaRPr lang="et-EE" dirty="0"/>
          </a:p>
        </p:txBody>
      </p:sp>
      <p:sp>
        <p:nvSpPr>
          <p:cNvPr id="4" name="Right Arrow 3"/>
          <p:cNvSpPr/>
          <p:nvPr/>
        </p:nvSpPr>
        <p:spPr>
          <a:xfrm>
            <a:off x="6412516" y="1772161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5" name="Right Arrow 4"/>
          <p:cNvSpPr/>
          <p:nvPr/>
        </p:nvSpPr>
        <p:spPr>
          <a:xfrm>
            <a:off x="3563888" y="2143053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5405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Mental Imagery as a Sign System?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 smtClean="0"/>
              <a:t>Another way to account for MI is to view imagery </a:t>
            </a:r>
            <a:r>
              <a:rPr lang="en-US" dirty="0" smtClean="0"/>
              <a:t>as </a:t>
            </a:r>
            <a:r>
              <a:rPr lang="en-US" dirty="0"/>
              <a:t>a </a:t>
            </a:r>
            <a:r>
              <a:rPr lang="en-US" b="1" dirty="0"/>
              <a:t>sign system</a:t>
            </a:r>
            <a:r>
              <a:rPr lang="en-US" dirty="0"/>
              <a:t>, which consists of various types of </a:t>
            </a:r>
            <a:r>
              <a:rPr lang="en-US" dirty="0" smtClean="0"/>
              <a:t>signs</a:t>
            </a:r>
            <a:r>
              <a:rPr lang="et-EE" dirty="0" smtClean="0"/>
              <a:t>.         </a:t>
            </a:r>
            <a:r>
              <a:rPr lang="et-EE" u="sng" dirty="0" smtClean="0"/>
              <a:t>Premise</a:t>
            </a:r>
            <a:r>
              <a:rPr lang="et-EE" dirty="0" smtClean="0"/>
              <a:t>: </a:t>
            </a:r>
            <a:r>
              <a:rPr lang="en-US" dirty="0" smtClean="0"/>
              <a:t>Cognitive </a:t>
            </a:r>
            <a:r>
              <a:rPr lang="en-US" b="1" dirty="0" smtClean="0"/>
              <a:t>a</a:t>
            </a:r>
            <a:r>
              <a:rPr lang="et-EE" b="1" dirty="0" smtClean="0"/>
              <a:t>rchitecture </a:t>
            </a:r>
            <a:r>
              <a:rPr lang="et-EE" dirty="0" smtClean="0"/>
              <a:t>of mental image</a:t>
            </a:r>
            <a:r>
              <a:rPr lang="en-US" dirty="0" err="1" smtClean="0"/>
              <a:t>ry</a:t>
            </a:r>
            <a:r>
              <a:rPr lang="et-EE" dirty="0" smtClean="0"/>
              <a:t> and the broader context of </a:t>
            </a:r>
            <a:r>
              <a:rPr lang="en-US" dirty="0" smtClean="0"/>
              <a:t>its </a:t>
            </a:r>
            <a:r>
              <a:rPr lang="en-US" b="1" dirty="0" smtClean="0"/>
              <a:t>functioning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my view, this account can potentially give a </a:t>
            </a:r>
            <a:r>
              <a:rPr lang="en-US" u="sng" dirty="0" smtClean="0"/>
              <a:t>comprehensive explanation of MI</a:t>
            </a:r>
            <a:r>
              <a:rPr lang="en-US" dirty="0" smtClean="0"/>
              <a:t>, </a:t>
            </a:r>
            <a:r>
              <a:rPr lang="en-US" u="sng" dirty="0" smtClean="0"/>
              <a:t>unify </a:t>
            </a:r>
            <a:r>
              <a:rPr lang="en-US" u="sng" dirty="0"/>
              <a:t>rival </a:t>
            </a:r>
            <a:r>
              <a:rPr lang="en-US" u="sng" dirty="0" smtClean="0"/>
              <a:t>theories </a:t>
            </a:r>
            <a:r>
              <a:rPr lang="en-US" dirty="0" smtClean="0"/>
              <a:t>on the issue, </a:t>
            </a:r>
            <a:r>
              <a:rPr lang="en-US" u="sng" dirty="0" smtClean="0"/>
              <a:t>accommodate divergent </a:t>
            </a:r>
            <a:r>
              <a:rPr lang="en-US" dirty="0" smtClean="0"/>
              <a:t>empirical </a:t>
            </a:r>
            <a:r>
              <a:rPr lang="en-US" u="sng" dirty="0" smtClean="0"/>
              <a:t>data</a:t>
            </a:r>
            <a:r>
              <a:rPr lang="en-US" dirty="0" smtClean="0"/>
              <a:t> about imagery and uncover operating mechanism of MI in human cognition.</a:t>
            </a:r>
          </a:p>
          <a:p>
            <a:endParaRPr lang="et-EE" dirty="0" smtClean="0"/>
          </a:p>
          <a:p>
            <a:endParaRPr lang="et-EE" dirty="0"/>
          </a:p>
        </p:txBody>
      </p:sp>
      <p:sp>
        <p:nvSpPr>
          <p:cNvPr id="4" name="Right Arrow 3"/>
          <p:cNvSpPr/>
          <p:nvPr/>
        </p:nvSpPr>
        <p:spPr>
          <a:xfrm>
            <a:off x="2267744" y="2574834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3262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sign? (1)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most systematic and elaborated </a:t>
            </a:r>
            <a:r>
              <a:rPr lang="en-US" dirty="0" smtClean="0"/>
              <a:t>theory of signs was suggested </a:t>
            </a:r>
            <a:r>
              <a:rPr lang="en-US" dirty="0"/>
              <a:t>by </a:t>
            </a:r>
            <a:r>
              <a:rPr lang="en-US" b="1" dirty="0" err="1" smtClean="0"/>
              <a:t>C.S.Peirce</a:t>
            </a:r>
            <a:r>
              <a:rPr lang="en-US" dirty="0"/>
              <a:t>. </a:t>
            </a:r>
            <a:r>
              <a:rPr lang="en-US" dirty="0" smtClean="0"/>
              <a:t>       M</a:t>
            </a:r>
            <a:r>
              <a:rPr lang="et-EE" dirty="0"/>
              <a:t>ind has signifying nature</a:t>
            </a:r>
            <a:r>
              <a:rPr lang="en-US" dirty="0"/>
              <a:t>.       </a:t>
            </a:r>
            <a:r>
              <a:rPr lang="en-US" b="1" dirty="0"/>
              <a:t>A</a:t>
            </a:r>
            <a:r>
              <a:rPr lang="et-EE" b="1" dirty="0"/>
              <a:t>ll </a:t>
            </a:r>
            <a:r>
              <a:rPr lang="et-EE" dirty="0"/>
              <a:t>our </a:t>
            </a:r>
            <a:r>
              <a:rPr lang="et-EE" b="1" dirty="0"/>
              <a:t>mental and cognitive capacities are by signs.</a:t>
            </a:r>
            <a:r>
              <a:rPr lang="et-EE" dirty="0"/>
              <a:t> </a:t>
            </a:r>
            <a:endParaRPr lang="en-US" dirty="0" smtClean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/>
              <a:t>A </a:t>
            </a:r>
            <a:r>
              <a:rPr lang="en-US" i="1" dirty="0"/>
              <a:t>sign</a:t>
            </a:r>
            <a:r>
              <a:rPr lang="en-US" dirty="0"/>
              <a:t> is something which stands to somebody for something in some respect or capacity. It addresses somebody, that is, creates in the mind of that person an equivalent sign, or perhaps a more developed sign. That sign which it creates I call the </a:t>
            </a:r>
            <a:r>
              <a:rPr lang="en-US" i="1" dirty="0" err="1"/>
              <a:t>interpretant</a:t>
            </a:r>
            <a:r>
              <a:rPr lang="en-US" i="1" dirty="0"/>
              <a:t> </a:t>
            </a:r>
            <a:r>
              <a:rPr lang="en-US" dirty="0"/>
              <a:t>of the first sign. The sign stands for something, </a:t>
            </a:r>
            <a:r>
              <a:rPr lang="en-US" i="1" dirty="0"/>
              <a:t>its object</a:t>
            </a:r>
            <a:r>
              <a:rPr lang="en-US" dirty="0" smtClean="0"/>
              <a:t>” (CP 2.228).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299212" y="2132856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658402" y="2492896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974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sign? (2)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This definition uncovers </a:t>
            </a:r>
            <a:r>
              <a:rPr lang="en-US" b="1" dirty="0"/>
              <a:t>two main aspects of a sign</a:t>
            </a:r>
            <a:r>
              <a:rPr lang="en-US" dirty="0"/>
              <a:t>: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u="sng" dirty="0"/>
              <a:t>S</a:t>
            </a:r>
            <a:r>
              <a:rPr lang="en-US" u="sng" dirty="0" smtClean="0"/>
              <a:t>ign is defined through </a:t>
            </a:r>
            <a:r>
              <a:rPr lang="en-US" dirty="0"/>
              <a:t>its participation in </a:t>
            </a:r>
            <a:r>
              <a:rPr lang="en-US" u="sng" dirty="0" err="1" smtClean="0"/>
              <a:t>semiosis</a:t>
            </a:r>
            <a:r>
              <a:rPr lang="en-US" dirty="0" smtClean="0"/>
              <a:t> </a:t>
            </a:r>
            <a:r>
              <a:rPr lang="en-US" dirty="0"/>
              <a:t>or signifying process </a:t>
            </a:r>
          </a:p>
          <a:p>
            <a:pPr marL="514350" indent="-514350">
              <a:buAutoNum type="arabicParenR"/>
            </a:pPr>
            <a:r>
              <a:rPr lang="en-US" u="sng" dirty="0" smtClean="0"/>
              <a:t>Sign consists </a:t>
            </a:r>
            <a:r>
              <a:rPr lang="en-US" u="sng" dirty="0"/>
              <a:t>of three </a:t>
            </a:r>
            <a:r>
              <a:rPr lang="en-US" u="sng" dirty="0" err="1"/>
              <a:t>relata</a:t>
            </a:r>
            <a:r>
              <a:rPr lang="en-US" u="sng" dirty="0"/>
              <a:t> </a:t>
            </a:r>
            <a:r>
              <a:rPr lang="en-US" dirty="0"/>
              <a:t>or three basic </a:t>
            </a:r>
            <a:r>
              <a:rPr lang="en-US" dirty="0" smtClean="0"/>
              <a:t>elements: a </a:t>
            </a:r>
            <a:r>
              <a:rPr lang="en-US" b="1" dirty="0" smtClean="0"/>
              <a:t>signifying-vehicle</a:t>
            </a:r>
            <a:r>
              <a:rPr lang="en-US" dirty="0" smtClean="0"/>
              <a:t> or </a:t>
            </a:r>
            <a:r>
              <a:rPr lang="en-US" dirty="0" err="1" smtClean="0"/>
              <a:t>representamen</a:t>
            </a:r>
            <a:r>
              <a:rPr lang="en-US" dirty="0" smtClean="0"/>
              <a:t>, an </a:t>
            </a:r>
            <a:r>
              <a:rPr lang="en-US" b="1" dirty="0"/>
              <a:t>object </a:t>
            </a:r>
            <a:r>
              <a:rPr lang="en-US" dirty="0"/>
              <a:t>which the sign stands for </a:t>
            </a:r>
            <a:r>
              <a:rPr lang="en-US" dirty="0" smtClean="0"/>
              <a:t>and an </a:t>
            </a:r>
            <a:r>
              <a:rPr lang="en-US" b="1" dirty="0" err="1"/>
              <a:t>interpretant</a:t>
            </a:r>
            <a:r>
              <a:rPr lang="en-US" dirty="0"/>
              <a:t> as the meaning of the relation between </a:t>
            </a:r>
            <a:r>
              <a:rPr lang="en-US" dirty="0" smtClean="0"/>
              <a:t>signifying-vehicle </a:t>
            </a:r>
            <a:r>
              <a:rPr lang="en-US" dirty="0"/>
              <a:t>and its object. 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sign, its structure and </a:t>
            </a:r>
            <a:r>
              <a:rPr lang="en-US" dirty="0" smtClean="0"/>
              <a:t>its nature, is </a:t>
            </a:r>
            <a:r>
              <a:rPr lang="en-US" dirty="0"/>
              <a:t>all about the </a:t>
            </a:r>
            <a:r>
              <a:rPr lang="en-US" i="1" dirty="0" smtClean="0"/>
              <a:t>relation</a:t>
            </a:r>
            <a:r>
              <a:rPr lang="en-US" dirty="0" smtClean="0"/>
              <a:t> </a:t>
            </a:r>
            <a:r>
              <a:rPr lang="en-US" dirty="0"/>
              <a:t>between its three </a:t>
            </a:r>
            <a:r>
              <a:rPr lang="en-US" dirty="0" smtClean="0"/>
              <a:t>elements. Sign can only be properly understood via this relation.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1292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a sign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effectLst/>
              </a:rPr>
              <a:t> </a:t>
            </a:r>
            <a:r>
              <a:rPr lang="et-EE" dirty="0" smtClean="0">
                <a:effectLst/>
              </a:rPr>
              <a:t> </a:t>
            </a:r>
            <a:r>
              <a:rPr lang="en-US" dirty="0"/>
              <a:t> </a:t>
            </a:r>
            <a:endParaRPr lang="et-EE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     </a:t>
            </a:r>
          </a:p>
          <a:p>
            <a:pPr marL="0" indent="0">
              <a:buNone/>
            </a:pPr>
            <a:r>
              <a:rPr lang="en-US" sz="2000" dirty="0" smtClean="0"/>
              <a:t>             </a:t>
            </a:r>
          </a:p>
          <a:p>
            <a:pPr marL="0" indent="0">
              <a:buNone/>
            </a:pPr>
            <a:r>
              <a:rPr lang="en-US" sz="2000" dirty="0" smtClean="0"/>
              <a:t>                                       </a:t>
            </a:r>
            <a:endParaRPr lang="et-EE" sz="2000" dirty="0"/>
          </a:p>
          <a:p>
            <a:pPr marL="0" indent="0">
              <a:buNone/>
            </a:pPr>
            <a:r>
              <a:rPr lang="en-US" dirty="0" smtClean="0">
                <a:effectLst/>
              </a:rPr>
              <a:t> </a:t>
            </a:r>
            <a:r>
              <a:rPr lang="et-EE" dirty="0" smtClean="0">
                <a:effectLst/>
              </a:rPr>
              <a:t> </a:t>
            </a:r>
            <a:endParaRPr lang="et-EE" dirty="0"/>
          </a:p>
        </p:txBody>
      </p:sp>
      <p:sp>
        <p:nvSpPr>
          <p:cNvPr id="4" name="Rounded Rectangle 3"/>
          <p:cNvSpPr/>
          <p:nvPr/>
        </p:nvSpPr>
        <p:spPr>
          <a:xfrm>
            <a:off x="3131840" y="1773142"/>
            <a:ext cx="266429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Interpretant</a:t>
            </a:r>
            <a:endParaRPr lang="et-EE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899592" y="4041068"/>
            <a:ext cx="23762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Sign vehicle</a:t>
            </a:r>
            <a:endParaRPr lang="et-EE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5652120" y="4041068"/>
            <a:ext cx="223224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Object</a:t>
            </a:r>
            <a:endParaRPr lang="et-EE" sz="28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378036" y="2421214"/>
            <a:ext cx="0" cy="91773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378036" y="3338945"/>
            <a:ext cx="1274084" cy="67569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148786" y="3338945"/>
            <a:ext cx="1229250" cy="7021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46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mental image can be seen as a sign?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Mental Image </a:t>
            </a:r>
            <a:r>
              <a:rPr lang="en-US" u="sng" dirty="0" smtClean="0"/>
              <a:t>shares the same structure and basic features with a sign</a:t>
            </a:r>
            <a:r>
              <a:rPr lang="en-US" dirty="0" smtClean="0"/>
              <a:t>.       Imagery </a:t>
            </a:r>
            <a:r>
              <a:rPr lang="en-US" dirty="0"/>
              <a:t>is also </a:t>
            </a:r>
            <a:r>
              <a:rPr lang="en-US" dirty="0" smtClean="0"/>
              <a:t>“something </a:t>
            </a:r>
            <a:r>
              <a:rPr lang="en-US" dirty="0"/>
              <a:t>which stands to somebody for something in some respect or </a:t>
            </a:r>
            <a:r>
              <a:rPr lang="en-US" dirty="0" smtClean="0"/>
              <a:t>capacity”.</a:t>
            </a:r>
          </a:p>
          <a:p>
            <a:r>
              <a:rPr lang="en-US" dirty="0" smtClean="0"/>
              <a:t>MI is characterized by its intentionality       Image has an </a:t>
            </a:r>
            <a:r>
              <a:rPr lang="en-US" b="1" dirty="0" smtClean="0"/>
              <a:t>Object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MI also has some sort of representation of its object in one’s Mind.       Image has a </a:t>
            </a:r>
            <a:r>
              <a:rPr lang="en-US" b="1" dirty="0" err="1"/>
              <a:t>R</a:t>
            </a:r>
            <a:r>
              <a:rPr lang="en-US" b="1" dirty="0" err="1" smtClean="0"/>
              <a:t>epresentamen</a:t>
            </a:r>
            <a:r>
              <a:rPr lang="en-US" dirty="0" smtClean="0"/>
              <a:t>.</a:t>
            </a:r>
          </a:p>
          <a:p>
            <a:r>
              <a:rPr lang="en-US" dirty="0" smtClean="0"/>
              <a:t>Finally, MI necessarily means something.      Image has </a:t>
            </a:r>
            <a:r>
              <a:rPr lang="en-US" b="1" dirty="0" err="1" smtClean="0"/>
              <a:t>Interpretant</a:t>
            </a:r>
            <a:r>
              <a:rPr lang="en-US" dirty="0" smtClean="0"/>
              <a:t>.</a:t>
            </a:r>
            <a:endParaRPr lang="et-EE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932040" y="2204864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948264" y="3408218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211960" y="4529367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270964" y="5398577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27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</a:t>
            </a:r>
            <a:r>
              <a:rPr lang="et-EE" dirty="0" smtClean="0"/>
              <a:t>an</a:t>
            </a:r>
            <a:r>
              <a:rPr lang="en-US" dirty="0" smtClean="0"/>
              <a:t> Image (1)</a:t>
            </a:r>
            <a:endParaRPr lang="et-E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 smtClean="0"/>
              <a:t> 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/>
              <a:t> </a:t>
            </a:r>
            <a:r>
              <a:rPr lang="et-EE" dirty="0" smtClean="0"/>
              <a:t>         </a:t>
            </a:r>
            <a:r>
              <a:rPr lang="en-US" dirty="0" smtClean="0"/>
              <a:t>                           </a:t>
            </a:r>
            <a:r>
              <a:rPr lang="et-EE" dirty="0" smtClean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et-EE" dirty="0" smtClean="0"/>
              <a:t>                        </a:t>
            </a:r>
            <a:r>
              <a:rPr lang="en-US" dirty="0" smtClean="0"/>
              <a:t> </a:t>
            </a:r>
            <a:r>
              <a:rPr lang="et-EE" dirty="0" smtClean="0"/>
              <a:t>  </a:t>
            </a:r>
          </a:p>
          <a:p>
            <a:pPr marL="0" indent="0">
              <a:buNone/>
            </a:pPr>
            <a:r>
              <a:rPr lang="et-EE" dirty="0"/>
              <a:t> </a:t>
            </a:r>
            <a:r>
              <a:rPr lang="et-EE" dirty="0" smtClean="0"/>
              <a:t>                                   </a:t>
            </a:r>
            <a:endParaRPr lang="et-EE" dirty="0"/>
          </a:p>
        </p:txBody>
      </p:sp>
      <p:sp>
        <p:nvSpPr>
          <p:cNvPr id="5" name="Rounded Rectangle 4"/>
          <p:cNvSpPr/>
          <p:nvPr/>
        </p:nvSpPr>
        <p:spPr>
          <a:xfrm>
            <a:off x="2843808" y="1916832"/>
            <a:ext cx="331236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400" dirty="0" smtClean="0"/>
              <a:t>Meaning of an image</a:t>
            </a:r>
            <a:endParaRPr lang="et-EE" sz="2400" dirty="0"/>
          </a:p>
        </p:txBody>
      </p:sp>
      <p:sp>
        <p:nvSpPr>
          <p:cNvPr id="10" name="Rounded Rectangle 9"/>
          <p:cNvSpPr/>
          <p:nvPr/>
        </p:nvSpPr>
        <p:spPr>
          <a:xfrm>
            <a:off x="611560" y="4365104"/>
            <a:ext cx="295232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t-EE" sz="2400" dirty="0"/>
              <a:t>Mental Image or </a:t>
            </a:r>
            <a:r>
              <a:rPr lang="et-EE" sz="2400" dirty="0" smtClean="0"/>
              <a:t>Representation</a:t>
            </a:r>
            <a:endParaRPr lang="et-EE" sz="2400" dirty="0"/>
          </a:p>
        </p:txBody>
      </p:sp>
      <p:sp>
        <p:nvSpPr>
          <p:cNvPr id="11" name="Rounded Rectangle 10"/>
          <p:cNvSpPr/>
          <p:nvPr/>
        </p:nvSpPr>
        <p:spPr>
          <a:xfrm>
            <a:off x="6012160" y="4365104"/>
            <a:ext cx="266429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400" dirty="0" smtClean="0"/>
              <a:t>Object or Situation</a:t>
            </a:r>
            <a:endParaRPr lang="et-EE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4644008" y="2676379"/>
            <a:ext cx="2735" cy="113699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239852" y="3789040"/>
            <a:ext cx="1404156" cy="5662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646743" y="3789040"/>
            <a:ext cx="1509433" cy="60469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422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3122</TotalTime>
  <Words>1842</Words>
  <Application>Microsoft Office PowerPoint</Application>
  <PresentationFormat>On-screen Show (4:3)</PresentationFormat>
  <Paragraphs>122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Mental Imagery as a Sign System?</vt:lpstr>
      <vt:lpstr>What is mental imagery? (1)</vt:lpstr>
      <vt:lpstr>What is mental imagery? (2)</vt:lpstr>
      <vt:lpstr>Mental Imagery as a Sign System?</vt:lpstr>
      <vt:lpstr>What is a sign? (1)</vt:lpstr>
      <vt:lpstr>What is a sign? (2)</vt:lpstr>
      <vt:lpstr>Structure of a sign</vt:lpstr>
      <vt:lpstr>Why mental image can be seen as a sign?</vt:lpstr>
      <vt:lpstr>Structure of an Image (1)</vt:lpstr>
      <vt:lpstr>Structure of an Image (2)</vt:lpstr>
      <vt:lpstr>Image as a Sign</vt:lpstr>
      <vt:lpstr>Classification of signs (1)</vt:lpstr>
      <vt:lpstr>Classification of signs (2)</vt:lpstr>
      <vt:lpstr>Detailed structure of the sign</vt:lpstr>
      <vt:lpstr>Analysis of images (1)</vt:lpstr>
      <vt:lpstr>Analysis of images (2)</vt:lpstr>
      <vt:lpstr>Example (1)</vt:lpstr>
      <vt:lpstr>Example (2)</vt:lpstr>
      <vt:lpstr>Example (3)</vt:lpstr>
      <vt:lpstr>Example (4)</vt:lpstr>
      <vt:lpstr>Conclusion and further research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Imagery as a Sign System?</dc:title>
  <dc:creator>Lena</dc:creator>
  <cp:lastModifiedBy>Lena</cp:lastModifiedBy>
  <cp:revision>84</cp:revision>
  <dcterms:created xsi:type="dcterms:W3CDTF">2014-11-04T10:04:25Z</dcterms:created>
  <dcterms:modified xsi:type="dcterms:W3CDTF">2014-11-15T00:48:27Z</dcterms:modified>
</cp:coreProperties>
</file>