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26"/>
  </p:handoutMasterIdLst>
  <p:sldIdLst>
    <p:sldId id="256" r:id="rId2"/>
    <p:sldId id="257" r:id="rId3"/>
    <p:sldId id="266" r:id="rId4"/>
    <p:sldId id="258" r:id="rId5"/>
    <p:sldId id="259" r:id="rId6"/>
    <p:sldId id="261" r:id="rId7"/>
    <p:sldId id="260" r:id="rId8"/>
    <p:sldId id="262" r:id="rId9"/>
    <p:sldId id="265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0B88F-65A2-436E-9099-A1DBD582BA31}" type="datetimeFigureOut">
              <a:rPr lang="hu-HU" smtClean="0"/>
              <a:t>2012.12.05.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56A9-DBA9-4ACD-9490-8220C3E23E7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4523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hu-HU" sz="2000" dirty="0" smtClean="0"/>
              <a:t>Kép beszúrásához kattintson az ikonra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4517F97F-FFEC-4DF5-93AF-14A0C23A9283}" type="datetimeFigureOut">
              <a:rPr lang="hu-HU" smtClean="0"/>
              <a:t>2012.12.05.</a:t>
            </a:fld>
            <a:endParaRPr lang="hu-HU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hu-HU" dirty="0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EE8CE5AF-A725-4DE6-ABBC-9FBF3B3DA46A}" type="slidenum">
              <a:rPr lang="hu-HU" smtClean="0"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2376" y="1484784"/>
            <a:ext cx="7772400" cy="3108960"/>
          </a:xfrm>
        </p:spPr>
        <p:txBody>
          <a:bodyPr/>
          <a:lstStyle/>
          <a:p>
            <a:r>
              <a:rPr lang="en-GB" sz="4800" cap="small" dirty="0">
                <a:effectLst/>
              </a:rPr>
              <a:t>Promiscuity of Images. </a:t>
            </a:r>
            <a:br>
              <a:rPr lang="en-GB" sz="4800" cap="small" dirty="0">
                <a:effectLst/>
              </a:rPr>
            </a:br>
            <a:r>
              <a:rPr lang="en-GB" sz="4800" cap="small" dirty="0" smtClean="0">
                <a:effectLst/>
              </a:rPr>
              <a:t>MEMES </a:t>
            </a:r>
            <a:r>
              <a:rPr lang="hu-HU" sz="4800" cap="small" dirty="0" smtClean="0">
                <a:effectLst/>
              </a:rPr>
              <a:t/>
            </a:r>
            <a:br>
              <a:rPr lang="hu-HU" sz="4800" cap="small" dirty="0" smtClean="0">
                <a:effectLst/>
              </a:rPr>
            </a:br>
            <a:r>
              <a:rPr lang="en-GB" sz="4800" cap="small" dirty="0" smtClean="0">
                <a:effectLst/>
              </a:rPr>
              <a:t>from </a:t>
            </a:r>
            <a:r>
              <a:rPr lang="en-GB" sz="4800" cap="small" dirty="0">
                <a:effectLst/>
              </a:rPr>
              <a:t>an English-Hungarian Contrastive Perspective</a:t>
            </a:r>
            <a:r>
              <a:rPr lang="hu-HU" sz="4800" dirty="0">
                <a:effectLst/>
              </a:rPr>
              <a:t/>
            </a:r>
            <a:br>
              <a:rPr lang="hu-HU" sz="4800" dirty="0">
                <a:effectLst/>
              </a:rPr>
            </a:br>
            <a:endParaRPr lang="hu-HU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22376" y="-167992"/>
            <a:ext cx="7772400" cy="1508760"/>
          </a:xfrm>
        </p:spPr>
        <p:txBody>
          <a:bodyPr/>
          <a:lstStyle/>
          <a:p>
            <a:r>
              <a:rPr lang="en-GB" b="1" dirty="0" smtClean="0"/>
              <a:t>Veszelszki</a:t>
            </a:r>
            <a:r>
              <a:rPr lang="hu-HU" b="1" dirty="0" smtClean="0"/>
              <a:t>, </a:t>
            </a:r>
            <a:r>
              <a:rPr lang="en-GB" b="1" dirty="0" err="1" smtClean="0"/>
              <a:t>Ágnes</a:t>
            </a:r>
            <a:endParaRPr lang="hu-HU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683568" y="4869160"/>
            <a:ext cx="7920880" cy="1508760"/>
          </a:xfrm>
          <a:prstGeom prst="rect">
            <a:avLst/>
          </a:prstGeom>
        </p:spPr>
        <p:txBody>
          <a:bodyPr lIns="45720" rIns="45720" anchor="b"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ctr" eaLnBrk="1" hangingPunct="1">
              <a:buClr>
                <a:schemeClr val="accent1"/>
              </a:buClr>
              <a:buSzPct val="80000"/>
              <a:buFont typeface="Wingdings 2" pitchFamily="18" charset="2"/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  <a:latin typeface="+mn-lt"/>
                <a:ea typeface="+mn-lt"/>
                <a:cs typeface="+mn-lt"/>
              </a:defRPr>
            </a:lvl1pPr>
            <a:lvl2pPr marL="457200" indent="0" algn="ctr" eaLnBrk="1" hangingPunct="1">
              <a:buClr>
                <a:schemeClr val="accent2"/>
              </a:buClr>
              <a:buFont typeface="Wingdings 2" pitchFamily="18" charset="2"/>
              <a:buNone/>
              <a:defRPr sz="22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2pPr>
            <a:lvl3pPr marL="914400" indent="0" algn="ctr" eaLnBrk="1" hangingPunct="1">
              <a:buClr>
                <a:schemeClr val="accent3"/>
              </a:buClr>
              <a:buFont typeface="Wingdings 2" pitchFamily="18" charset="2"/>
              <a:buNone/>
              <a:defRPr sz="20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3pPr>
            <a:lvl4pPr marL="1371600" indent="0" algn="ctr" eaLnBrk="1" hangingPunct="1">
              <a:buClr>
                <a:schemeClr val="accent4"/>
              </a:buClr>
              <a:buFont typeface="Wingdings 2" pitchFamily="18" charset="2"/>
              <a:buNone/>
              <a:defRPr sz="18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4pPr>
            <a:lvl5pPr marL="1828800" indent="0" algn="ctr" eaLnBrk="1" hangingPunct="1">
              <a:buClr>
                <a:schemeClr val="accent5"/>
              </a:buClr>
              <a:buFont typeface="Wingdings 2" pitchFamily="18" charset="2"/>
              <a:buNone/>
              <a:defRPr sz="18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5pPr>
            <a:lvl6pPr marL="2286000" indent="0" algn="ctr" eaLnBrk="1" hangingPunct="1">
              <a:buClr>
                <a:schemeClr val="accent6"/>
              </a:buClr>
              <a:buFont typeface="Wingdings 2" pitchFamily="18" charset="2"/>
              <a:buNone/>
              <a:defRPr lang="en-US" sz="1600" baseline="0" smtClean="0">
                <a:latin typeface="+mn-lt"/>
              </a:defRPr>
            </a:lvl6pPr>
            <a:lvl7pPr marL="2743200" indent="0" algn="ctr" eaLnBrk="1" hangingPunct="1">
              <a:buClr>
                <a:schemeClr val="tx2"/>
              </a:buClr>
              <a:buFont typeface="Wingdings 2" pitchFamily="18" charset="2"/>
              <a:buNone/>
              <a:defRPr lang="en-US" sz="1600" baseline="0" smtClean="0">
                <a:latin typeface="+mn-lt"/>
              </a:defRPr>
            </a:lvl7pPr>
            <a:lvl8pPr marL="3200400" indent="0" algn="ctr" eaLnBrk="1" hangingPunct="1">
              <a:buClr>
                <a:schemeClr val="accent2"/>
              </a:buClr>
              <a:buFont typeface="Wingdings 2" pitchFamily="18" charset="2"/>
              <a:buNone/>
              <a:defRPr sz="1600" baseline="0">
                <a:latin typeface="+mn-lt"/>
              </a:defRPr>
            </a:lvl8pPr>
            <a:lvl9pPr marL="3657600" indent="0" algn="ctr" eaLnBrk="1" hangingPunct="1">
              <a:buClr>
                <a:schemeClr val="accent1"/>
              </a:buClr>
              <a:buFont typeface="Wingdings 2" pitchFamily="18" charset="2"/>
              <a:buNone/>
              <a:defRPr sz="1400" baseline="0">
                <a:latin typeface="+mn-lt"/>
              </a:defRPr>
            </a:lvl9pPr>
          </a:lstStyle>
          <a:p>
            <a:r>
              <a:rPr lang="hu-HU" b="1" dirty="0" smtClean="0"/>
              <a:t>3rd Visual </a:t>
            </a:r>
            <a:r>
              <a:rPr lang="hu-HU" b="1" dirty="0" err="1" smtClean="0"/>
              <a:t>Learning</a:t>
            </a:r>
            <a:r>
              <a:rPr lang="hu-HU" b="1" dirty="0" smtClean="0"/>
              <a:t> </a:t>
            </a:r>
            <a:r>
              <a:rPr lang="hu-HU" b="1" dirty="0" err="1" smtClean="0"/>
              <a:t>Lab</a:t>
            </a:r>
            <a:r>
              <a:rPr lang="hu-HU" b="1" dirty="0" smtClean="0"/>
              <a:t> International </a:t>
            </a:r>
            <a:r>
              <a:rPr lang="hu-HU" b="1" dirty="0" err="1" smtClean="0"/>
              <a:t>Conference</a:t>
            </a:r>
            <a:endParaRPr lang="hu-HU" b="1" dirty="0"/>
          </a:p>
          <a:p>
            <a:r>
              <a:rPr lang="hu-HU" b="1" dirty="0" smtClean="0"/>
              <a:t>Budapest, 07. 12. 2012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110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GB" dirty="0" smtClean="0"/>
              <a:t>picture-text </a:t>
            </a:r>
            <a:r>
              <a:rPr lang="en-GB" dirty="0"/>
              <a:t>combinations 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impossible </a:t>
            </a:r>
            <a:r>
              <a:rPr lang="en-GB" dirty="0"/>
              <a:t>to understand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without </a:t>
            </a:r>
            <a:r>
              <a:rPr lang="en-GB" dirty="0"/>
              <a:t>background knowledge or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textual comment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hu-HU" dirty="0" err="1" smtClean="0"/>
              <a:t>examples</a:t>
            </a:r>
            <a:r>
              <a:rPr lang="hu-HU" dirty="0" smtClean="0"/>
              <a:t>:</a:t>
            </a:r>
            <a:endParaRPr lang="hu-HU" sz="3600" dirty="0" smtClean="0"/>
          </a:p>
          <a:p>
            <a:pPr lvl="1">
              <a:spcAft>
                <a:spcPts val="300"/>
              </a:spcAft>
            </a:pPr>
            <a:r>
              <a:rPr lang="hu-HU" sz="2800" dirty="0" smtClean="0"/>
              <a:t>1. </a:t>
            </a:r>
            <a:r>
              <a:rPr lang="en-GB" sz="2800" dirty="0" smtClean="0"/>
              <a:t>meme characters</a:t>
            </a:r>
            <a:r>
              <a:rPr lang="hu-HU" sz="2800" dirty="0" smtClean="0"/>
              <a:t>, </a:t>
            </a:r>
            <a:r>
              <a:rPr lang="hu-HU" sz="2800" dirty="0" err="1" smtClean="0"/>
              <a:t>meme</a:t>
            </a:r>
            <a:r>
              <a:rPr lang="hu-HU" sz="2800" dirty="0" smtClean="0"/>
              <a:t> </a:t>
            </a:r>
            <a:r>
              <a:rPr lang="hu-HU" sz="2800" dirty="0" err="1" smtClean="0"/>
              <a:t>faces</a:t>
            </a:r>
            <a:r>
              <a:rPr lang="en-GB" sz="2800" dirty="0" smtClean="0"/>
              <a:t> </a:t>
            </a:r>
            <a:endParaRPr lang="hu-HU" sz="2800" dirty="0" smtClean="0"/>
          </a:p>
          <a:p>
            <a:pPr lvl="1">
              <a:spcAft>
                <a:spcPts val="300"/>
              </a:spcAft>
            </a:pPr>
            <a:r>
              <a:rPr lang="hu-HU" sz="2800" dirty="0" smtClean="0"/>
              <a:t>2. </a:t>
            </a:r>
            <a:r>
              <a:rPr lang="en-GB" sz="2800" dirty="0" smtClean="0"/>
              <a:t>European </a:t>
            </a:r>
            <a:r>
              <a:rPr lang="en-GB" sz="2800" dirty="0"/>
              <a:t>Football Championship </a:t>
            </a:r>
            <a:endParaRPr lang="hu-HU" sz="2800" dirty="0" smtClean="0"/>
          </a:p>
          <a:p>
            <a:pPr lvl="1">
              <a:spcAft>
                <a:spcPts val="300"/>
              </a:spcAft>
            </a:pPr>
            <a:r>
              <a:rPr lang="hu-HU" sz="2800" dirty="0" smtClean="0"/>
              <a:t>3. </a:t>
            </a:r>
            <a:r>
              <a:rPr lang="en-GB" sz="2800" dirty="0" smtClean="0"/>
              <a:t>London </a:t>
            </a:r>
            <a:r>
              <a:rPr lang="en-GB" sz="2800" dirty="0"/>
              <a:t>Summer </a:t>
            </a:r>
            <a:r>
              <a:rPr lang="en-GB" sz="2800" dirty="0" smtClean="0"/>
              <a:t>Olympics</a:t>
            </a:r>
            <a:endParaRPr lang="hu-HU" sz="2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83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</a:t>
            </a:r>
            <a:r>
              <a:rPr lang="hu-HU" dirty="0" err="1" smtClean="0"/>
              <a:t>Meme</a:t>
            </a:r>
            <a:r>
              <a:rPr lang="hu-HU" dirty="0" smtClean="0"/>
              <a:t> </a:t>
            </a:r>
            <a:r>
              <a:rPr lang="hu-HU" dirty="0" err="1" smtClean="0"/>
              <a:t>faces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2" descr="https://encrypted-tbn3.google.com/images?q=tbn:ANd9GcTH04l85QWdlEDOIEQi68ThiEysEMS7vrFyHg99QOdSOuPg9LA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64896" cy="4464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76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 U No guy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GB" dirty="0"/>
              <a:t>I TXT U Y U NO TXT </a:t>
            </a:r>
            <a:r>
              <a:rPr lang="en-GB" dirty="0" smtClean="0"/>
              <a:t>BAK?</a:t>
            </a:r>
            <a:r>
              <a:rPr lang="hu-HU" dirty="0" smtClean="0"/>
              <a:t> = </a:t>
            </a:r>
            <a:br>
              <a:rPr lang="hu-HU" dirty="0" smtClean="0"/>
            </a:br>
            <a:r>
              <a:rPr lang="en-GB" dirty="0" smtClean="0"/>
              <a:t>I </a:t>
            </a:r>
            <a:r>
              <a:rPr lang="en-GB" dirty="0"/>
              <a:t>text to you why don’t you text back</a:t>
            </a:r>
            <a:r>
              <a:rPr lang="en-GB" dirty="0" smtClean="0"/>
              <a:t>?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(</a:t>
            </a:r>
            <a:r>
              <a:rPr lang="en-GB" dirty="0"/>
              <a:t>grammatically) incorrect </a:t>
            </a:r>
            <a:r>
              <a:rPr lang="en-GB" dirty="0" smtClean="0"/>
              <a:t>language</a:t>
            </a:r>
            <a:r>
              <a:rPr lang="hu-HU" dirty="0" smtClean="0"/>
              <a:t>,</a:t>
            </a:r>
            <a:r>
              <a:rPr lang="en-GB" dirty="0" smtClean="0"/>
              <a:t> </a:t>
            </a:r>
            <a:r>
              <a:rPr lang="en-GB" dirty="0"/>
              <a:t>abbreviations used in text </a:t>
            </a:r>
            <a:r>
              <a:rPr lang="en-GB" dirty="0" smtClean="0"/>
              <a:t>messaging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reflect </a:t>
            </a:r>
            <a:r>
              <a:rPr lang="en-GB" dirty="0"/>
              <a:t>on </a:t>
            </a:r>
            <a:r>
              <a:rPr lang="en-GB" dirty="0" smtClean="0"/>
              <a:t>political</a:t>
            </a:r>
            <a:r>
              <a:rPr lang="en-GB" dirty="0"/>
              <a:t>, social or </a:t>
            </a:r>
            <a:r>
              <a:rPr lang="en-GB" dirty="0" smtClean="0"/>
              <a:t>popular </a:t>
            </a:r>
            <a:r>
              <a:rPr lang="en-GB" dirty="0"/>
              <a:t>culture </a:t>
            </a:r>
            <a:r>
              <a:rPr lang="en-GB" dirty="0" smtClean="0"/>
              <a:t>issues</a:t>
            </a:r>
            <a:r>
              <a:rPr lang="hu-HU" dirty="0" smtClean="0"/>
              <a:t>: </a:t>
            </a:r>
            <a:r>
              <a:rPr lang="en-GB" dirty="0" smtClean="0"/>
              <a:t>background knowledge</a:t>
            </a:r>
            <a:r>
              <a:rPr lang="en-GB" dirty="0"/>
              <a:t> </a:t>
            </a:r>
            <a:endParaRPr lang="hu-HU" dirty="0"/>
          </a:p>
          <a:p>
            <a:endParaRPr lang="hu-HU" dirty="0"/>
          </a:p>
        </p:txBody>
      </p:sp>
      <p:pic>
        <p:nvPicPr>
          <p:cNvPr id="4" name="Kép 3" descr="Y U No - adele y u no set fire to justin bieber?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97712"/>
            <a:ext cx="2448272" cy="2155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Kép 4" descr="Y U N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97712"/>
            <a:ext cx="2880320" cy="2155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26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Trollface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hu-HU" sz="2400" dirty="0"/>
              <a:t>t</a:t>
            </a:r>
            <a:r>
              <a:rPr lang="en-GB" sz="2400" dirty="0" smtClean="0"/>
              <a:t>roll</a:t>
            </a:r>
            <a:r>
              <a:rPr lang="hu-HU" sz="2400" dirty="0" smtClean="0"/>
              <a:t>ing: </a:t>
            </a:r>
            <a:r>
              <a:rPr lang="en-GB" sz="2400" dirty="0" smtClean="0"/>
              <a:t>destructive </a:t>
            </a:r>
            <a:r>
              <a:rPr lang="hu-HU" sz="2400" dirty="0" err="1" smtClean="0"/>
              <a:t>behaviour</a:t>
            </a:r>
            <a:r>
              <a:rPr lang="hu-HU" sz="2400" dirty="0" smtClean="0"/>
              <a:t>, </a:t>
            </a:r>
            <a:br>
              <a:rPr lang="hu-HU" sz="2400" dirty="0" smtClean="0"/>
            </a:br>
            <a:r>
              <a:rPr lang="en-GB" sz="2400" dirty="0" smtClean="0"/>
              <a:t>disturb multi-participant </a:t>
            </a:r>
            <a:r>
              <a:rPr lang="en-GB" sz="2400" dirty="0"/>
              <a:t>virtual </a:t>
            </a:r>
            <a:r>
              <a:rPr lang="en-GB" sz="2400" dirty="0" smtClean="0"/>
              <a:t>communications, </a:t>
            </a:r>
            <a:r>
              <a:rPr lang="en-GB" sz="2400" dirty="0"/>
              <a:t>insulting </a:t>
            </a:r>
            <a:r>
              <a:rPr lang="en-GB" sz="2400" dirty="0" smtClean="0"/>
              <a:t>remarks</a:t>
            </a:r>
            <a:r>
              <a:rPr lang="hu-HU" sz="2400" dirty="0" smtClean="0"/>
              <a:t>, </a:t>
            </a:r>
            <a:r>
              <a:rPr lang="en-GB" sz="2400" dirty="0" smtClean="0"/>
              <a:t>irrelevant comments</a:t>
            </a:r>
            <a:endParaRPr lang="hu-HU" sz="2400" dirty="0" smtClean="0"/>
          </a:p>
          <a:p>
            <a:pPr>
              <a:spcAft>
                <a:spcPts val="300"/>
              </a:spcAft>
            </a:pPr>
            <a:r>
              <a:rPr lang="en-GB" sz="2400" dirty="0" smtClean="0"/>
              <a:t>cheeky wink</a:t>
            </a:r>
            <a:endParaRPr lang="hu-HU" sz="2400" dirty="0"/>
          </a:p>
          <a:p>
            <a:endParaRPr lang="hu-HU" sz="2400" dirty="0"/>
          </a:p>
        </p:txBody>
      </p:sp>
      <p:pic>
        <p:nvPicPr>
          <p:cNvPr id="4" name="Kép 3" descr="http://cdn.memegenerator.net/instances/250x250/958400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3528392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646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2</a:t>
            </a:r>
            <a:r>
              <a:rPr lang="en-GB" sz="3600" dirty="0"/>
              <a:t>. The Balotelli meme of the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en-GB" sz="3600" dirty="0" smtClean="0"/>
              <a:t>European </a:t>
            </a:r>
            <a:r>
              <a:rPr lang="en-GB" sz="3600" dirty="0"/>
              <a:t>Football Championship </a:t>
            </a:r>
            <a:r>
              <a:rPr lang="en-GB" sz="3600" dirty="0" smtClean="0"/>
              <a:t>2012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Italian footballer Mario </a:t>
            </a:r>
            <a:r>
              <a:rPr lang="en-GB" dirty="0" err="1" smtClean="0"/>
              <a:t>Balotelli</a:t>
            </a:r>
            <a:r>
              <a:rPr lang="hu-HU" dirty="0" smtClean="0"/>
              <a:t>, </a:t>
            </a:r>
            <a:r>
              <a:rPr lang="hu-HU" dirty="0" err="1" smtClean="0"/>
              <a:t>pose</a:t>
            </a:r>
            <a:endParaRPr lang="hu-HU" dirty="0"/>
          </a:p>
        </p:txBody>
      </p:sp>
      <p:pic>
        <p:nvPicPr>
          <p:cNvPr id="4" name="Kép 3" descr="C:\Users\Veszelszkiné\Documents\Használható képek\balotelli0 ala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33870"/>
            <a:ext cx="4680520" cy="3703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1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hu-HU" dirty="0" err="1" smtClean="0"/>
              <a:t>Balotelli</a:t>
            </a:r>
            <a:r>
              <a:rPr lang="hu-HU" dirty="0" smtClean="0"/>
              <a:t> </a:t>
            </a:r>
            <a:r>
              <a:rPr lang="hu-HU" dirty="0" err="1" smtClean="0"/>
              <a:t>Meme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hu-HU" dirty="0" smtClean="0"/>
              <a:t>30 </a:t>
            </a:r>
            <a:r>
              <a:rPr lang="hu-HU" dirty="0" err="1" smtClean="0"/>
              <a:t>examples</a:t>
            </a:r>
            <a:r>
              <a:rPr lang="hu-HU" dirty="0" smtClean="0"/>
              <a:t> &gt; 5 </a:t>
            </a:r>
            <a:r>
              <a:rPr lang="hu-HU" dirty="0" err="1" smtClean="0"/>
              <a:t>textual</a:t>
            </a:r>
            <a:r>
              <a:rPr lang="hu-HU" dirty="0" smtClean="0"/>
              <a:t> </a:t>
            </a:r>
            <a:r>
              <a:rPr lang="hu-HU" dirty="0" err="1" smtClean="0"/>
              <a:t>information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C:\Users\Veszelszkiné\Documents\Használható képek\balotelli30 kolláz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88840"/>
            <a:ext cx="4824536" cy="4417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366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Balotelli</a:t>
            </a:r>
            <a:r>
              <a:rPr lang="hu-HU" dirty="0" smtClean="0"/>
              <a:t>: </a:t>
            </a:r>
            <a:r>
              <a:rPr lang="hu-HU" dirty="0" err="1" smtClean="0"/>
              <a:t>Hungarian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 descr="C:\Users\Veszelszkiné\Documents\Használható képek\balotelli24 balotellacsk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658" y="1715075"/>
            <a:ext cx="4030542" cy="4666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192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Balotelli</a:t>
            </a:r>
            <a:r>
              <a:rPr lang="hu-HU" dirty="0" smtClean="0"/>
              <a:t>: English </a:t>
            </a:r>
            <a:r>
              <a:rPr lang="hu-HU" dirty="0" err="1" smtClean="0"/>
              <a:t>example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Veszelszkiné\Documents\Használható képek\balotelli7filecompress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83332"/>
            <a:ext cx="7236296" cy="4741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37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3. Memes</a:t>
            </a:r>
            <a:r>
              <a:rPr lang="hu-HU" sz="4000" dirty="0" smtClean="0"/>
              <a:t>:</a:t>
            </a:r>
            <a:r>
              <a:rPr lang="en-US" sz="4000" dirty="0" smtClean="0"/>
              <a:t>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en-US" sz="4000" dirty="0" smtClean="0"/>
              <a:t>London </a:t>
            </a:r>
            <a:r>
              <a:rPr lang="en-US" sz="4000" dirty="0"/>
              <a:t>2012 Summer Olympics 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&gt; </a:t>
            </a:r>
            <a:r>
              <a:rPr lang="en-US" dirty="0" smtClean="0"/>
              <a:t>70 </a:t>
            </a:r>
            <a:r>
              <a:rPr lang="en-US" dirty="0"/>
              <a:t>different Olympic </a:t>
            </a:r>
            <a:r>
              <a:rPr lang="en-US" dirty="0" smtClean="0"/>
              <a:t>memes</a:t>
            </a:r>
            <a:endParaRPr lang="hu-HU" dirty="0" smtClean="0"/>
          </a:p>
          <a:p>
            <a:endParaRPr lang="hu-HU" dirty="0" smtClean="0"/>
          </a:p>
        </p:txBody>
      </p:sp>
      <p:pic>
        <p:nvPicPr>
          <p:cNvPr id="4" name="Kép 3" descr="C:\Users\Veszelszkiné\Documents\Használható képek\ol balotell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76872"/>
            <a:ext cx="4392488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724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Olympics</a:t>
            </a:r>
            <a:r>
              <a:rPr lang="hu-HU" dirty="0" smtClean="0"/>
              <a:t>: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Queen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 descr="https://encrypted-tbn2.google.com/images?q=tbn:ANd9GcQwJEepXitAjC-i2tTfrDfZfyWjuuDaAagkoe-lGf2enoP5R6Zj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4536504" cy="374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Kép 4" descr="https://encrypted-tbn3.google.com/images?q=tbn:ANd9GcQx870Lo_KLJg1TY_JtAblUeZxtLCJmP-UqfGVTm3flukauT0C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564904"/>
            <a:ext cx="4175522" cy="3877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377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Agenda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sz="3000" dirty="0" smtClean="0"/>
              <a:t>internet </a:t>
            </a:r>
            <a:r>
              <a:rPr lang="en-GB" sz="3000" dirty="0"/>
              <a:t>memes </a:t>
            </a:r>
            <a:r>
              <a:rPr lang="hu-HU" sz="3000" dirty="0" err="1" smtClean="0"/>
              <a:t>as</a:t>
            </a:r>
            <a:r>
              <a:rPr lang="hu-HU" sz="3000" dirty="0"/>
              <a:t/>
            </a:r>
            <a:br>
              <a:rPr lang="hu-HU" sz="3000" dirty="0"/>
            </a:br>
            <a:r>
              <a:rPr lang="en-GB" sz="3000" dirty="0" smtClean="0"/>
              <a:t>conglomerates </a:t>
            </a:r>
            <a:r>
              <a:rPr lang="en-GB" sz="3000" dirty="0"/>
              <a:t>of </a:t>
            </a:r>
            <a:r>
              <a:rPr lang="en-GB" sz="3000" dirty="0" smtClean="0"/>
              <a:t>image </a:t>
            </a:r>
            <a:r>
              <a:rPr lang="en-GB" sz="3000" dirty="0"/>
              <a:t>and </a:t>
            </a:r>
            <a:r>
              <a:rPr lang="en-GB" sz="3000" dirty="0" smtClean="0"/>
              <a:t>text</a:t>
            </a:r>
            <a:endParaRPr lang="hu-HU" sz="3000" dirty="0"/>
          </a:p>
          <a:p>
            <a:pPr>
              <a:spcAft>
                <a:spcPts val="600"/>
              </a:spcAft>
            </a:pPr>
            <a:r>
              <a:rPr lang="en-GB" sz="3000" dirty="0" smtClean="0"/>
              <a:t>Dawkins</a:t>
            </a:r>
            <a:r>
              <a:rPr lang="en-GB" sz="3000" dirty="0"/>
              <a:t>’ </a:t>
            </a:r>
            <a:r>
              <a:rPr lang="hu-HU" sz="3000" dirty="0" smtClean="0"/>
              <a:t>+ </a:t>
            </a:r>
            <a:r>
              <a:rPr lang="en-GB" sz="3000" dirty="0" smtClean="0"/>
              <a:t>Dennett</a:t>
            </a:r>
            <a:r>
              <a:rPr lang="hu-HU" sz="3000" dirty="0" smtClean="0"/>
              <a:t>’s </a:t>
            </a:r>
            <a:br>
              <a:rPr lang="hu-HU" sz="3000" dirty="0" smtClean="0"/>
            </a:br>
            <a:r>
              <a:rPr lang="hu-HU" sz="3000" dirty="0" err="1" smtClean="0"/>
              <a:t>meme</a:t>
            </a:r>
            <a:r>
              <a:rPr lang="hu-HU" sz="3000" dirty="0" smtClean="0"/>
              <a:t> </a:t>
            </a:r>
            <a:r>
              <a:rPr lang="en-GB" sz="3000" dirty="0" smtClean="0"/>
              <a:t>theory (</a:t>
            </a:r>
            <a:r>
              <a:rPr lang="en-GB" sz="3000" dirty="0" err="1" smtClean="0"/>
              <a:t>memetics</a:t>
            </a:r>
            <a:r>
              <a:rPr lang="en-GB" sz="3000" dirty="0" smtClean="0"/>
              <a:t>)</a:t>
            </a:r>
            <a:r>
              <a:rPr lang="hu-HU" sz="30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GB" sz="3000" dirty="0" smtClean="0"/>
              <a:t>funny </a:t>
            </a:r>
            <a:r>
              <a:rPr lang="en-GB" sz="3000" dirty="0"/>
              <a:t>pictures </a:t>
            </a:r>
            <a:r>
              <a:rPr lang="hu-HU" sz="3000" dirty="0" smtClean="0"/>
              <a:t>+ </a:t>
            </a:r>
            <a:r>
              <a:rPr lang="en-GB" sz="3000" dirty="0" smtClean="0"/>
              <a:t>mutations</a:t>
            </a:r>
            <a:r>
              <a:rPr lang="hu-HU" sz="3000" dirty="0"/>
              <a:t> </a:t>
            </a:r>
            <a:r>
              <a:rPr lang="hu-HU" sz="3000" dirty="0" smtClean="0"/>
              <a:t>= </a:t>
            </a:r>
            <a:r>
              <a:rPr lang="hu-HU" sz="3000" dirty="0" err="1" smtClean="0"/>
              <a:t>memes</a:t>
            </a:r>
            <a:r>
              <a:rPr lang="hu-HU" sz="3000" dirty="0" smtClean="0"/>
              <a:t>? </a:t>
            </a:r>
          </a:p>
          <a:p>
            <a:pPr>
              <a:spcBef>
                <a:spcPts val="300"/>
              </a:spcBef>
            </a:pPr>
            <a:r>
              <a:rPr lang="en-GB" sz="3000" dirty="0"/>
              <a:t>case studies: </a:t>
            </a:r>
            <a:endParaRPr lang="hu-HU" sz="3000" dirty="0"/>
          </a:p>
          <a:p>
            <a:pPr lvl="1">
              <a:spcBef>
                <a:spcPts val="300"/>
              </a:spcBef>
            </a:pPr>
            <a:r>
              <a:rPr lang="en-GB" sz="2800" dirty="0" smtClean="0"/>
              <a:t>meme </a:t>
            </a:r>
            <a:r>
              <a:rPr lang="hu-HU" sz="2800" dirty="0" err="1" smtClean="0"/>
              <a:t>faces</a:t>
            </a:r>
            <a:endParaRPr lang="hu-HU" sz="2800" dirty="0" smtClean="0"/>
          </a:p>
          <a:p>
            <a:pPr lvl="1">
              <a:spcBef>
                <a:spcPts val="300"/>
              </a:spcBef>
            </a:pPr>
            <a:r>
              <a:rPr lang="en-GB" sz="2800" dirty="0" smtClean="0"/>
              <a:t>meme series</a:t>
            </a:r>
            <a:r>
              <a:rPr lang="hu-HU" sz="2800" dirty="0" smtClean="0"/>
              <a:t>: </a:t>
            </a:r>
            <a:r>
              <a:rPr lang="hu-HU" sz="2800" dirty="0" err="1" smtClean="0"/>
              <a:t>two</a:t>
            </a:r>
            <a:r>
              <a:rPr lang="en-GB" sz="2800" dirty="0" smtClean="0"/>
              <a:t> </a:t>
            </a:r>
            <a:r>
              <a:rPr lang="en-GB" sz="2800" dirty="0"/>
              <a:t>sports events in </a:t>
            </a:r>
            <a:r>
              <a:rPr lang="en-GB" sz="2800" dirty="0" smtClean="0"/>
              <a:t>2012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0947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McKayla </a:t>
            </a:r>
            <a:r>
              <a:rPr lang="en-US" sz="4400" dirty="0" err="1"/>
              <a:t>Maroney</a:t>
            </a:r>
            <a:r>
              <a:rPr lang="en-US" sz="4400" dirty="0"/>
              <a:t> </a:t>
            </a:r>
            <a:r>
              <a:rPr lang="hu-HU" sz="4400" dirty="0" smtClean="0"/>
              <a:t>is </a:t>
            </a:r>
            <a:r>
              <a:rPr lang="hu-HU" sz="4400" dirty="0" err="1" smtClean="0"/>
              <a:t>not</a:t>
            </a:r>
            <a:r>
              <a:rPr lang="hu-HU" sz="4400" dirty="0" smtClean="0"/>
              <a:t> </a:t>
            </a:r>
            <a:r>
              <a:rPr lang="hu-HU" sz="4400" dirty="0" err="1" smtClean="0"/>
              <a:t>impressed</a:t>
            </a:r>
            <a:endParaRPr lang="hu-HU" sz="4400" dirty="0"/>
          </a:p>
        </p:txBody>
      </p:sp>
      <p:pic>
        <p:nvPicPr>
          <p:cNvPr id="4" name="Kép 3" descr="C:\Users\Veszelszkiné\Documents\Használható képek\ol maroney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77" y="1628800"/>
            <a:ext cx="3602707" cy="2158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Kép 4" descr="C:\Users\Veszelszkiné\Documents\Használható képek\ol maroney8 ete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0" y="3787610"/>
            <a:ext cx="3078832" cy="2675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Kép 6" descr="McKayla Maroney &amp;amp; Barack Obam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22876"/>
            <a:ext cx="3616305" cy="26744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" name="Kép 9" descr="C:\Users\Veszelszkiné\Documents\Használható képek\ol maroney6 fintor mona lisa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815" y="1628800"/>
            <a:ext cx="2434754" cy="229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32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Bolting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 descr="https://encrypted-tbn0.google.com/images?q=tbn:ANd9GcTrfcYzudobJ8qYOYFyoM0GsA9XyM4zZOxgHmFhUD-OBTlBTngBn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736304" cy="3960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Kép 4" descr="C:\Users\Veszelszkiné\Documents\Használható képek\ol bolt Police officers pay tribute to Bol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610" y="1700808"/>
            <a:ext cx="5033814" cy="3960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653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Summary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162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/>
              <a:t>A</a:t>
            </a:r>
            <a:r>
              <a:rPr lang="en-GB" sz="4400" dirty="0" err="1" smtClean="0"/>
              <a:t>im</a:t>
            </a:r>
            <a:r>
              <a:rPr lang="hu-HU" sz="4400" dirty="0" smtClean="0"/>
              <a:t>s </a:t>
            </a:r>
            <a:r>
              <a:rPr lang="en-GB" sz="4400" dirty="0" smtClean="0"/>
              <a:t>of </a:t>
            </a:r>
            <a:r>
              <a:rPr lang="en-GB" sz="4400" dirty="0"/>
              <a:t>producing internet </a:t>
            </a:r>
            <a:r>
              <a:rPr lang="en-GB" sz="4400" dirty="0" smtClean="0"/>
              <a:t>memes</a:t>
            </a:r>
            <a:endParaRPr lang="hu-HU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GB" dirty="0" smtClean="0"/>
              <a:t>entertainment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humour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en-GB" dirty="0" smtClean="0"/>
              <a:t>(</a:t>
            </a:r>
            <a:r>
              <a:rPr lang="hu-HU" dirty="0" smtClean="0"/>
              <a:t>9gag </a:t>
            </a:r>
            <a:r>
              <a:rPr lang="hu-HU" dirty="0" err="1" smtClean="0"/>
              <a:t>slogan</a:t>
            </a:r>
            <a:r>
              <a:rPr lang="hu-HU" dirty="0" smtClean="0"/>
              <a:t>: </a:t>
            </a:r>
            <a:r>
              <a:rPr lang="en-GB" dirty="0" smtClean="0"/>
              <a:t>“Just </a:t>
            </a:r>
            <a:r>
              <a:rPr lang="en-GB" dirty="0"/>
              <a:t>for fun</a:t>
            </a:r>
            <a:r>
              <a:rPr lang="en-GB" dirty="0" smtClean="0"/>
              <a:t>”</a:t>
            </a:r>
            <a:r>
              <a:rPr lang="hu-HU" dirty="0" smtClean="0"/>
              <a:t>)</a:t>
            </a:r>
          </a:p>
          <a:p>
            <a:pPr>
              <a:spcAft>
                <a:spcPts val="300"/>
              </a:spcAft>
            </a:pPr>
            <a:r>
              <a:rPr lang="en-GB" dirty="0" smtClean="0"/>
              <a:t>mocking </a:t>
            </a:r>
            <a:r>
              <a:rPr lang="en-GB" dirty="0"/>
              <a:t>of a social-political </a:t>
            </a:r>
            <a:r>
              <a:rPr lang="en-GB" dirty="0" smtClean="0"/>
              <a:t>phenomenon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advertising </a:t>
            </a:r>
            <a:endParaRPr lang="hu-HU" dirty="0"/>
          </a:p>
          <a:p>
            <a:pPr>
              <a:spcAft>
                <a:spcPts val="300"/>
              </a:spcAft>
            </a:pPr>
            <a:r>
              <a:rPr lang="en-GB" dirty="0" smtClean="0"/>
              <a:t>community </a:t>
            </a:r>
            <a:r>
              <a:rPr lang="en-GB" dirty="0"/>
              <a:t>building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	(</a:t>
            </a:r>
            <a:r>
              <a:rPr lang="hu-HU" dirty="0" err="1" smtClean="0"/>
              <a:t>cf</a:t>
            </a:r>
            <a:r>
              <a:rPr lang="hu-HU" dirty="0" smtClean="0"/>
              <a:t>. Nescafé)</a:t>
            </a:r>
          </a:p>
          <a:p>
            <a:pPr>
              <a:spcAft>
                <a:spcPts val="300"/>
              </a:spcAft>
            </a:pPr>
            <a:r>
              <a:rPr lang="en-GB" dirty="0" err="1" smtClean="0"/>
              <a:t>mobiliz</a:t>
            </a:r>
            <a:r>
              <a:rPr lang="hu-HU" dirty="0" smtClean="0"/>
              <a:t>ing</a:t>
            </a:r>
            <a:r>
              <a:rPr lang="en-GB" dirty="0" smtClean="0"/>
              <a:t> </a:t>
            </a:r>
            <a:r>
              <a:rPr lang="en-GB" dirty="0"/>
              <a:t>computer users </a:t>
            </a:r>
            <a:r>
              <a:rPr lang="en-GB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en-GB" dirty="0" smtClean="0"/>
              <a:t>(</a:t>
            </a:r>
            <a:r>
              <a:rPr lang="en-GB" dirty="0"/>
              <a:t>cf. President Obama’s </a:t>
            </a:r>
            <a:r>
              <a:rPr lang="en-GB" dirty="0" smtClean="0"/>
              <a:t>campaign)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60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All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need</a:t>
            </a:r>
            <a:r>
              <a:rPr lang="hu-HU" dirty="0" smtClean="0"/>
              <a:t> is </a:t>
            </a:r>
            <a:r>
              <a:rPr lang="hu-HU" dirty="0" err="1" smtClean="0"/>
              <a:t>like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0" algn="ctr">
              <a:buNone/>
            </a:pPr>
            <a:r>
              <a:rPr lang="hu-HU" dirty="0" err="1" smtClean="0">
                <a:solidFill>
                  <a:schemeClr val="bg2">
                    <a:lumMod val="50000"/>
                  </a:schemeClr>
                </a:solidFill>
              </a:rPr>
              <a:t>Thank</a:t>
            </a:r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bg2">
                    <a:lumMod val="50000"/>
                  </a:schemeClr>
                </a:solidFill>
              </a:rPr>
              <a:t>you</a:t>
            </a:r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bg2">
                    <a:lumMod val="50000"/>
                  </a:schemeClr>
                </a:solidFill>
              </a:rPr>
              <a:t>for</a:t>
            </a:r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bg2">
                    <a:lumMod val="50000"/>
                  </a:schemeClr>
                </a:solidFill>
              </a:rPr>
              <a:t>attention</a:t>
            </a:r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marL="182880" indent="0" algn="ctr">
              <a:buNone/>
            </a:pPr>
            <a:r>
              <a:rPr lang="hu-HU" dirty="0" smtClean="0">
                <a:solidFill>
                  <a:schemeClr val="bg2">
                    <a:lumMod val="50000"/>
                  </a:schemeClr>
                </a:solidFill>
              </a:rPr>
              <a:t>Ágnes Veszelszki, www.veszelszki.hu</a:t>
            </a:r>
            <a:endParaRPr lang="hu-H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Kép 3" descr="C:\Users\Veszelszkiné\Documents\Használható képek\allyouneedislik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65142"/>
            <a:ext cx="7416824" cy="3760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676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Memetics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~ </a:t>
            </a:r>
            <a:br>
              <a:rPr lang="hu-HU" dirty="0" smtClean="0"/>
            </a:br>
            <a:r>
              <a:rPr lang="hu-HU" dirty="0" err="1" smtClean="0"/>
              <a:t>Meme</a:t>
            </a:r>
            <a:r>
              <a:rPr lang="hu-HU" dirty="0" smtClean="0"/>
              <a:t> </a:t>
            </a:r>
            <a:r>
              <a:rPr lang="hu-HU" dirty="0" err="1" smtClean="0"/>
              <a:t>Theory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69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Memetics</a:t>
            </a:r>
            <a:r>
              <a:rPr lang="hu-HU" dirty="0" smtClean="0"/>
              <a:t> = M</a:t>
            </a:r>
            <a:r>
              <a:rPr lang="en-GB" dirty="0" err="1" smtClean="0"/>
              <a:t>eme</a:t>
            </a:r>
            <a:r>
              <a:rPr lang="en-GB" dirty="0" smtClean="0"/>
              <a:t> </a:t>
            </a:r>
            <a:r>
              <a:rPr lang="hu-HU" dirty="0" smtClean="0"/>
              <a:t>T</a:t>
            </a:r>
            <a:r>
              <a:rPr lang="en-GB" dirty="0" err="1" smtClean="0"/>
              <a:t>heory</a:t>
            </a:r>
            <a:r>
              <a:rPr lang="en-GB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GB" sz="3600" dirty="0" smtClean="0"/>
              <a:t>evolutionary biology</a:t>
            </a:r>
            <a:endParaRPr lang="hu-HU" sz="3600" dirty="0" smtClean="0"/>
          </a:p>
          <a:p>
            <a:pPr lvl="1">
              <a:spcBef>
                <a:spcPts val="300"/>
              </a:spcBef>
            </a:pPr>
            <a:r>
              <a:rPr lang="en-GB" sz="2800" dirty="0" smtClean="0"/>
              <a:t>variability </a:t>
            </a:r>
            <a:endParaRPr lang="hu-HU" sz="2800" dirty="0" smtClean="0"/>
          </a:p>
          <a:p>
            <a:pPr lvl="1">
              <a:spcBef>
                <a:spcPts val="300"/>
              </a:spcBef>
            </a:pPr>
            <a:r>
              <a:rPr lang="en-GB" sz="2800" dirty="0" smtClean="0"/>
              <a:t>heredity/replication </a:t>
            </a:r>
            <a:endParaRPr lang="hu-HU" sz="2800" dirty="0" smtClean="0"/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GB" sz="2800" dirty="0" smtClean="0"/>
              <a:t>different </a:t>
            </a:r>
            <a:r>
              <a:rPr lang="en-GB" sz="2800" dirty="0"/>
              <a:t>suitability </a:t>
            </a:r>
            <a:endParaRPr lang="hu-HU" sz="2800" dirty="0" smtClean="0"/>
          </a:p>
          <a:p>
            <a:pPr>
              <a:spcBef>
                <a:spcPts val="300"/>
              </a:spcBef>
            </a:pPr>
            <a:r>
              <a:rPr lang="hu-HU" sz="3600" dirty="0" err="1" smtClean="0"/>
              <a:t>memes</a:t>
            </a:r>
            <a:r>
              <a:rPr lang="hu-HU" sz="3600" dirty="0" smtClean="0"/>
              <a:t>: </a:t>
            </a:r>
            <a:r>
              <a:rPr lang="hu-HU" sz="3600" dirty="0" err="1" smtClean="0"/>
              <a:t>complex</a:t>
            </a:r>
            <a:r>
              <a:rPr lang="hu-HU" sz="3600" dirty="0" smtClean="0"/>
              <a:t> </a:t>
            </a:r>
            <a:r>
              <a:rPr lang="en-GB" sz="3600" dirty="0" smtClean="0"/>
              <a:t>ideas</a:t>
            </a:r>
            <a:r>
              <a:rPr lang="hu-HU" sz="3600" dirty="0" smtClean="0"/>
              <a:t>: </a:t>
            </a:r>
          </a:p>
          <a:p>
            <a:pPr lvl="1">
              <a:spcBef>
                <a:spcPts val="300"/>
              </a:spcBef>
            </a:pPr>
            <a:r>
              <a:rPr lang="en-GB" sz="2800" dirty="0" smtClean="0"/>
              <a:t>new-fangled </a:t>
            </a:r>
            <a:r>
              <a:rPr lang="en-GB" sz="2800" dirty="0"/>
              <a:t>replicators </a:t>
            </a:r>
            <a:r>
              <a:rPr lang="hu-HU" sz="2800" dirty="0" smtClean="0"/>
              <a:t>(</a:t>
            </a:r>
            <a:r>
              <a:rPr lang="hu-HU" sz="2800" dirty="0" err="1" smtClean="0"/>
              <a:t>Dawkins</a:t>
            </a:r>
            <a:r>
              <a:rPr lang="hu-HU" sz="2800" dirty="0" smtClean="0"/>
              <a:t>) </a:t>
            </a:r>
          </a:p>
          <a:p>
            <a:pPr lvl="1">
              <a:spcBef>
                <a:spcPts val="300"/>
              </a:spcBef>
            </a:pPr>
            <a:r>
              <a:rPr lang="en-GB" sz="2800" dirty="0" smtClean="0"/>
              <a:t>units </a:t>
            </a:r>
            <a:r>
              <a:rPr lang="en-GB" sz="2800" dirty="0"/>
              <a:t>of cultural transmission </a:t>
            </a:r>
            <a:r>
              <a:rPr lang="hu-HU" sz="2800" dirty="0" smtClean="0"/>
              <a:t>/</a:t>
            </a:r>
            <a:r>
              <a:rPr lang="en-GB" sz="2800" dirty="0" smtClean="0"/>
              <a:t> </a:t>
            </a:r>
            <a:r>
              <a:rPr lang="en-GB" sz="2800" dirty="0" err="1" smtClean="0"/>
              <a:t>imitatio</a:t>
            </a:r>
            <a:r>
              <a:rPr lang="hu-HU" sz="2800" dirty="0" smtClean="0"/>
              <a:t>n</a:t>
            </a:r>
          </a:p>
          <a:p>
            <a:pPr marL="182880" indent="0">
              <a:buNone/>
            </a:pPr>
            <a:endParaRPr lang="hu-HU" sz="3600" dirty="0"/>
          </a:p>
          <a:p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9530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Memetics</a:t>
            </a:r>
            <a:r>
              <a:rPr lang="hu-HU" dirty="0" smtClean="0"/>
              <a:t> </a:t>
            </a:r>
            <a:r>
              <a:rPr lang="hu-HU" sz="2400" dirty="0" smtClean="0"/>
              <a:t>(</a:t>
            </a:r>
            <a:r>
              <a:rPr lang="en-GB" sz="2400" dirty="0"/>
              <a:t>Dawkins </a:t>
            </a:r>
            <a:r>
              <a:rPr lang="en-GB" sz="2400" dirty="0" smtClean="0"/>
              <a:t>1993</a:t>
            </a:r>
            <a:r>
              <a:rPr lang="hu-HU" sz="2400" dirty="0" smtClean="0"/>
              <a:t>, 2005, 2008)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300"/>
              </a:spcBef>
            </a:pPr>
            <a:r>
              <a:rPr lang="en-GB" dirty="0" smtClean="0"/>
              <a:t>requirements for</a:t>
            </a:r>
            <a:r>
              <a:rPr lang="hu-HU" dirty="0" smtClean="0"/>
              <a:t> </a:t>
            </a:r>
            <a:r>
              <a:rPr lang="hu-HU" dirty="0" err="1" smtClean="0"/>
              <a:t>spreading</a:t>
            </a:r>
            <a:r>
              <a:rPr lang="hu-HU" dirty="0" smtClean="0"/>
              <a:t> of</a:t>
            </a:r>
            <a:r>
              <a:rPr lang="en-GB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(biological </a:t>
            </a:r>
            <a:r>
              <a:rPr lang="hu-HU" dirty="0" smtClean="0"/>
              <a:t>&amp; </a:t>
            </a:r>
            <a:r>
              <a:rPr lang="en-GB" dirty="0" smtClean="0"/>
              <a:t>computer</a:t>
            </a:r>
            <a:r>
              <a:rPr lang="hu-HU" dirty="0" smtClean="0"/>
              <a:t>)</a:t>
            </a:r>
            <a:r>
              <a:rPr lang="en-GB" dirty="0" smtClean="0"/>
              <a:t> viruses:</a:t>
            </a:r>
            <a:endParaRPr lang="hu-HU" dirty="0" smtClean="0"/>
          </a:p>
          <a:p>
            <a:pPr lvl="1">
              <a:spcBef>
                <a:spcPts val="300"/>
              </a:spcBef>
            </a:pPr>
            <a:r>
              <a:rPr lang="en-GB" dirty="0" smtClean="0"/>
              <a:t>(</a:t>
            </a:r>
            <a:r>
              <a:rPr lang="en-GB" dirty="0"/>
              <a:t>almost) identical copies of the </a:t>
            </a:r>
            <a:r>
              <a:rPr lang="en-GB" dirty="0" smtClean="0"/>
              <a:t>information</a:t>
            </a:r>
            <a:endParaRPr lang="hu-HU" dirty="0" smtClean="0"/>
          </a:p>
          <a:p>
            <a:pPr lvl="1">
              <a:spcBef>
                <a:spcPts val="300"/>
              </a:spcBef>
            </a:pPr>
            <a:r>
              <a:rPr lang="en-GB" dirty="0" smtClean="0"/>
              <a:t>obey </a:t>
            </a:r>
            <a:r>
              <a:rPr lang="en-GB" dirty="0"/>
              <a:t>instructions </a:t>
            </a:r>
            <a:endParaRPr lang="hu-HU" dirty="0" smtClean="0"/>
          </a:p>
          <a:p>
            <a:pPr>
              <a:spcBef>
                <a:spcPts val="300"/>
              </a:spcBef>
            </a:pPr>
            <a:r>
              <a:rPr lang="en-GB" dirty="0" smtClean="0"/>
              <a:t>performed </a:t>
            </a:r>
            <a:r>
              <a:rPr lang="hu-HU" dirty="0" err="1" smtClean="0"/>
              <a:t>by</a:t>
            </a:r>
            <a:endParaRPr lang="hu-HU" dirty="0"/>
          </a:p>
          <a:p>
            <a:pPr lvl="1">
              <a:spcBef>
                <a:spcPts val="300"/>
              </a:spcBef>
            </a:pPr>
            <a:r>
              <a:rPr lang="en-GB" dirty="0" smtClean="0"/>
              <a:t>genes </a:t>
            </a:r>
            <a:r>
              <a:rPr lang="en-GB" dirty="0"/>
              <a:t>in organisms </a:t>
            </a:r>
            <a:endParaRPr lang="hu-HU" dirty="0"/>
          </a:p>
          <a:p>
            <a:pPr lvl="1">
              <a:spcBef>
                <a:spcPts val="300"/>
              </a:spcBef>
            </a:pPr>
            <a:r>
              <a:rPr lang="en-GB" dirty="0" smtClean="0"/>
              <a:t>programs </a:t>
            </a:r>
            <a:r>
              <a:rPr lang="en-GB" dirty="0"/>
              <a:t>on </a:t>
            </a:r>
            <a:r>
              <a:rPr lang="en-GB" dirty="0" smtClean="0"/>
              <a:t>computers</a:t>
            </a:r>
            <a:endParaRPr lang="hu-HU" dirty="0" smtClean="0"/>
          </a:p>
          <a:p>
            <a:pPr>
              <a:spcBef>
                <a:spcPts val="300"/>
              </a:spcBef>
            </a:pPr>
            <a:r>
              <a:rPr lang="en-GB" dirty="0"/>
              <a:t>“the human mind can be regarded as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a </a:t>
            </a:r>
            <a:r>
              <a:rPr lang="en-GB" dirty="0"/>
              <a:t>friendly environment for parasitic and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self-copying </a:t>
            </a:r>
            <a:r>
              <a:rPr lang="en-GB" dirty="0"/>
              <a:t>ideas and information,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minds </a:t>
            </a:r>
            <a:r>
              <a:rPr lang="en-GB" dirty="0"/>
              <a:t>can become really badly infected” </a:t>
            </a:r>
            <a:endParaRPr lang="hu-HU" dirty="0" smtClean="0"/>
          </a:p>
          <a:p>
            <a:pPr>
              <a:spcBef>
                <a:spcPts val="300"/>
              </a:spcBef>
            </a:pPr>
            <a:r>
              <a:rPr lang="hu-HU" dirty="0" err="1" smtClean="0"/>
              <a:t>selfish</a:t>
            </a:r>
            <a:r>
              <a:rPr lang="hu-HU" dirty="0" smtClean="0"/>
              <a:t> </a:t>
            </a:r>
            <a:r>
              <a:rPr lang="hu-HU" dirty="0" err="1" smtClean="0"/>
              <a:t>gene</a:t>
            </a:r>
            <a:r>
              <a:rPr lang="hu-HU" dirty="0" smtClean="0"/>
              <a:t>: </a:t>
            </a:r>
          </a:p>
          <a:p>
            <a:pPr lvl="1">
              <a:spcBef>
                <a:spcPts val="300"/>
              </a:spcBef>
            </a:pPr>
            <a:r>
              <a:rPr lang="en-GB" dirty="0" smtClean="0"/>
              <a:t>cultural </a:t>
            </a:r>
            <a:r>
              <a:rPr lang="en-GB" dirty="0"/>
              <a:t>phenomena </a:t>
            </a:r>
            <a:r>
              <a:rPr lang="en-GB" dirty="0" smtClean="0"/>
              <a:t>become </a:t>
            </a:r>
            <a:r>
              <a:rPr lang="en-GB" dirty="0"/>
              <a:t>wide-spread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not </a:t>
            </a:r>
            <a:r>
              <a:rPr lang="en-GB" dirty="0"/>
              <a:t>because they are true,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but </a:t>
            </a:r>
            <a:r>
              <a:rPr lang="en-GB" dirty="0"/>
              <a:t>because they efficiently propagate </a:t>
            </a:r>
            <a:r>
              <a:rPr lang="en-GB" dirty="0" smtClean="0"/>
              <a:t>themselves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669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Memetics</a:t>
            </a:r>
            <a:r>
              <a:rPr lang="hu-HU" dirty="0" smtClean="0"/>
              <a:t> </a:t>
            </a:r>
            <a:r>
              <a:rPr lang="hu-HU" sz="2400" dirty="0" smtClean="0"/>
              <a:t>(</a:t>
            </a:r>
            <a:r>
              <a:rPr lang="en-GB" sz="2400" dirty="0" smtClean="0"/>
              <a:t>D</a:t>
            </a:r>
            <a:r>
              <a:rPr lang="hu-HU" sz="2400" dirty="0" err="1" smtClean="0"/>
              <a:t>ennett</a:t>
            </a:r>
            <a:r>
              <a:rPr lang="en-GB" sz="2400" dirty="0" smtClean="0"/>
              <a:t> 199</a:t>
            </a:r>
            <a:r>
              <a:rPr lang="hu-HU" sz="2400" dirty="0" smtClean="0"/>
              <a:t>0, 2008)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>
              <a:spcBef>
                <a:spcPts val="300"/>
              </a:spcBef>
            </a:pPr>
            <a:r>
              <a:rPr lang="en-GB" dirty="0" smtClean="0"/>
              <a:t>units </a:t>
            </a:r>
            <a:r>
              <a:rPr lang="en-GB" dirty="0"/>
              <a:t>of replication </a:t>
            </a:r>
            <a:endParaRPr lang="hu-HU" dirty="0"/>
          </a:p>
          <a:p>
            <a:pPr lvl="1">
              <a:spcBef>
                <a:spcPts val="300"/>
              </a:spcBef>
            </a:pPr>
            <a:r>
              <a:rPr lang="en-GB" i="1" dirty="0" err="1" smtClean="0"/>
              <a:t>mimemes</a:t>
            </a:r>
            <a:r>
              <a:rPr lang="hu-HU" dirty="0"/>
              <a:t> </a:t>
            </a:r>
            <a:r>
              <a:rPr lang="hu-HU" dirty="0" smtClean="0"/>
              <a:t>/ </a:t>
            </a:r>
            <a:r>
              <a:rPr lang="en-GB" i="1" dirty="0" smtClean="0"/>
              <a:t>memes</a:t>
            </a:r>
            <a:r>
              <a:rPr lang="en-GB" dirty="0" smtClean="0"/>
              <a:t> </a:t>
            </a:r>
            <a:endParaRPr lang="hu-HU" dirty="0" smtClean="0"/>
          </a:p>
          <a:p>
            <a:pPr lvl="1">
              <a:spcBef>
                <a:spcPts val="300"/>
              </a:spcBef>
            </a:pPr>
            <a:r>
              <a:rPr lang="hu-HU" dirty="0"/>
              <a:t>~</a:t>
            </a:r>
            <a:r>
              <a:rPr lang="en-GB" dirty="0" smtClean="0"/>
              <a:t> </a:t>
            </a:r>
            <a:r>
              <a:rPr lang="en-GB" i="1" dirty="0"/>
              <a:t>gene</a:t>
            </a:r>
            <a:r>
              <a:rPr lang="en-GB" i="1" dirty="0" smtClean="0"/>
              <a:t>,</a:t>
            </a:r>
            <a:r>
              <a:rPr lang="en-GB" dirty="0" smtClean="0"/>
              <a:t> </a:t>
            </a:r>
            <a:r>
              <a:rPr lang="en-GB" i="1" dirty="0" smtClean="0"/>
              <a:t>memory</a:t>
            </a:r>
            <a:r>
              <a:rPr lang="hu-HU" dirty="0" smtClean="0"/>
              <a:t>, </a:t>
            </a:r>
            <a:r>
              <a:rPr lang="hu-HU" dirty="0" err="1" smtClean="0"/>
              <a:t>Fr</a:t>
            </a:r>
            <a:r>
              <a:rPr lang="hu-HU" dirty="0" smtClean="0"/>
              <a:t>. </a:t>
            </a:r>
            <a:r>
              <a:rPr lang="en-GB" i="1" dirty="0" err="1" smtClean="0"/>
              <a:t>même</a:t>
            </a:r>
            <a:endParaRPr lang="hu-HU" dirty="0"/>
          </a:p>
          <a:p>
            <a:pPr>
              <a:spcBef>
                <a:spcPts val="300"/>
              </a:spcBef>
            </a:pPr>
            <a:r>
              <a:rPr lang="en-GB" dirty="0" smtClean="0"/>
              <a:t>examples</a:t>
            </a:r>
            <a:r>
              <a:rPr lang="hu-HU" dirty="0" smtClean="0"/>
              <a:t>: </a:t>
            </a:r>
            <a:r>
              <a:rPr lang="en-GB" dirty="0" smtClean="0"/>
              <a:t>tunes</a:t>
            </a:r>
            <a:r>
              <a:rPr lang="en-GB" dirty="0"/>
              <a:t>, ideas, catch-phrases, clothes fashions, ways of making pots or of building </a:t>
            </a:r>
            <a:r>
              <a:rPr lang="en-GB" dirty="0" smtClean="0"/>
              <a:t>arches</a:t>
            </a:r>
            <a:endParaRPr lang="hu-HU" dirty="0" smtClean="0"/>
          </a:p>
          <a:p>
            <a:pPr>
              <a:spcBef>
                <a:spcPts val="300"/>
              </a:spcBef>
            </a:pPr>
            <a:r>
              <a:rPr lang="en-GB" dirty="0"/>
              <a:t>memes travel from mind to mind through </a:t>
            </a:r>
            <a:r>
              <a:rPr lang="en-GB" dirty="0" smtClean="0"/>
              <a:t>imitation</a:t>
            </a:r>
            <a:r>
              <a:rPr lang="hu-HU" dirty="0" smtClean="0"/>
              <a:t>; </a:t>
            </a:r>
            <a:r>
              <a:rPr lang="en-GB" dirty="0"/>
              <a:t>leap promiscuously from vehicle to vehicle, </a:t>
            </a:r>
            <a:r>
              <a:rPr lang="en-GB" dirty="0" smtClean="0"/>
              <a:t>from </a:t>
            </a:r>
            <a:r>
              <a:rPr lang="en-GB" dirty="0"/>
              <a:t>medium to </a:t>
            </a:r>
            <a:r>
              <a:rPr lang="en-GB" dirty="0" smtClean="0"/>
              <a:t>medium</a:t>
            </a:r>
            <a:endParaRPr lang="hu-HU" dirty="0" smtClean="0"/>
          </a:p>
          <a:p>
            <a:pPr>
              <a:spcBef>
                <a:spcPts val="300"/>
              </a:spcBef>
            </a:pPr>
            <a:r>
              <a:rPr lang="hu-HU" dirty="0" err="1" smtClean="0"/>
              <a:t>reason</a:t>
            </a:r>
            <a:r>
              <a:rPr lang="hu-HU" dirty="0" smtClean="0"/>
              <a:t> </a:t>
            </a:r>
            <a:r>
              <a:rPr lang="en-GB" dirty="0"/>
              <a:t>of their </a:t>
            </a:r>
            <a:r>
              <a:rPr lang="en-GB" dirty="0" err="1" smtClean="0"/>
              <a:t>spreadin</a:t>
            </a:r>
            <a:r>
              <a:rPr lang="hu-HU" dirty="0" smtClean="0"/>
              <a:t>g: </a:t>
            </a:r>
          </a:p>
          <a:p>
            <a:pPr lvl="1">
              <a:spcBef>
                <a:spcPts val="300"/>
              </a:spcBef>
            </a:pPr>
            <a:r>
              <a:rPr lang="en-GB" dirty="0" smtClean="0"/>
              <a:t>“replication </a:t>
            </a:r>
            <a:r>
              <a:rPr lang="en-GB" dirty="0"/>
              <a:t>is not necessarily for the good of </a:t>
            </a:r>
            <a:r>
              <a:rPr lang="en-GB" dirty="0" smtClean="0"/>
              <a:t>anything”</a:t>
            </a:r>
            <a:endParaRPr lang="hu-HU" dirty="0"/>
          </a:p>
          <a:p>
            <a:pPr lvl="1">
              <a:spcBef>
                <a:spcPts val="300"/>
              </a:spcBef>
            </a:pPr>
            <a:r>
              <a:rPr lang="en-GB" dirty="0" smtClean="0"/>
              <a:t>replication itself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63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Internet memes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GB" sz="3200" dirty="0"/>
              <a:t>Darwinian theory of evolution </a:t>
            </a:r>
            <a:endParaRPr lang="hu-HU" sz="3200" dirty="0"/>
          </a:p>
          <a:p>
            <a:pPr>
              <a:spcAft>
                <a:spcPts val="300"/>
              </a:spcAft>
              <a:buFont typeface="Wingdings"/>
              <a:buChar char="Ø"/>
            </a:pPr>
            <a:r>
              <a:rPr lang="en-GB" sz="3200" dirty="0" smtClean="0"/>
              <a:t>Dawkins</a:t>
            </a:r>
            <a:r>
              <a:rPr lang="en-GB" sz="3200" dirty="0"/>
              <a:t>’ original concept of </a:t>
            </a:r>
            <a:r>
              <a:rPr lang="en-GB" sz="3200" dirty="0" smtClean="0"/>
              <a:t>meme</a:t>
            </a:r>
            <a:r>
              <a:rPr lang="hu-HU" sz="3200" dirty="0"/>
              <a:t> </a:t>
            </a:r>
          </a:p>
          <a:p>
            <a:pPr>
              <a:spcAft>
                <a:spcPts val="300"/>
              </a:spcAft>
              <a:buFont typeface="Wingdings"/>
              <a:buChar char="Ø"/>
            </a:pPr>
            <a:r>
              <a:rPr lang="en-GB" sz="3200" dirty="0" smtClean="0"/>
              <a:t>cultural gene </a:t>
            </a:r>
            <a:endParaRPr lang="hu-HU" sz="3200" dirty="0"/>
          </a:p>
          <a:p>
            <a:pPr>
              <a:spcAft>
                <a:spcPts val="300"/>
              </a:spcAft>
              <a:buFont typeface="Wingdings"/>
              <a:buChar char="Ø"/>
            </a:pPr>
            <a:r>
              <a:rPr lang="en-GB" sz="3200" dirty="0" smtClean="0"/>
              <a:t>unit </a:t>
            </a:r>
            <a:r>
              <a:rPr lang="en-GB" sz="3200" dirty="0"/>
              <a:t>of culture spreading </a:t>
            </a:r>
            <a:r>
              <a:rPr lang="en-GB" sz="3200" dirty="0" smtClean="0"/>
              <a:t>through</a:t>
            </a:r>
            <a:r>
              <a:rPr lang="hu-HU" sz="3200" dirty="0"/>
              <a:t> </a:t>
            </a:r>
            <a:r>
              <a:rPr lang="en-GB" sz="3200" dirty="0" smtClean="0"/>
              <a:t>imitation </a:t>
            </a:r>
            <a:endParaRPr lang="hu-HU" sz="3200" dirty="0"/>
          </a:p>
          <a:p>
            <a:pPr>
              <a:spcAft>
                <a:spcPts val="300"/>
              </a:spcAft>
              <a:buFont typeface="Wingdings"/>
              <a:buChar char="Ø"/>
            </a:pPr>
            <a:r>
              <a:rPr lang="en-GB" sz="3200" dirty="0" smtClean="0"/>
              <a:t>any </a:t>
            </a:r>
            <a:r>
              <a:rPr lang="en-GB" sz="3200" dirty="0"/>
              <a:t>type of picture, </a:t>
            </a:r>
            <a:r>
              <a:rPr lang="en-GB" sz="3200" dirty="0" smtClean="0"/>
              <a:t>text</a:t>
            </a:r>
            <a:r>
              <a:rPr lang="hu-HU" sz="3200" dirty="0" smtClean="0"/>
              <a:t>, </a:t>
            </a:r>
            <a:r>
              <a:rPr lang="en-GB" sz="3200" dirty="0" smtClean="0"/>
              <a:t>audio</a:t>
            </a:r>
            <a:r>
              <a:rPr lang="hu-HU" sz="3200" dirty="0"/>
              <a:t>/</a:t>
            </a:r>
            <a:r>
              <a:rPr lang="hu-HU" sz="3200" dirty="0" smtClean="0"/>
              <a:t>video</a:t>
            </a:r>
            <a:r>
              <a:rPr lang="en-GB" sz="3200" dirty="0" smtClean="0"/>
              <a:t> </a:t>
            </a:r>
            <a:r>
              <a:rPr lang="en-GB" sz="3200" dirty="0"/>
              <a:t>based content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en-GB" sz="3200" dirty="0" smtClean="0"/>
              <a:t>which </a:t>
            </a:r>
            <a:r>
              <a:rPr lang="en-GB" sz="3200" dirty="0"/>
              <a:t>spreads in the </a:t>
            </a:r>
            <a:r>
              <a:rPr lang="en-GB" sz="3200" dirty="0" smtClean="0"/>
              <a:t>internet</a:t>
            </a:r>
            <a:endParaRPr lang="hu-HU" sz="3200" dirty="0"/>
          </a:p>
          <a:p>
            <a:pPr>
              <a:spcAft>
                <a:spcPts val="300"/>
              </a:spcAft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82401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Internet </a:t>
            </a:r>
            <a:r>
              <a:rPr lang="hu-HU" dirty="0" err="1" smtClean="0"/>
              <a:t>memes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99715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300"/>
              </a:spcAft>
            </a:pPr>
            <a:r>
              <a:rPr lang="en-GB" dirty="0"/>
              <a:t>phenomenon, concept, text, picture or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the </a:t>
            </a:r>
            <a:r>
              <a:rPr lang="en-GB" dirty="0"/>
              <a:t>combination of text and </a:t>
            </a:r>
            <a:r>
              <a:rPr lang="en-GB" dirty="0" smtClean="0"/>
              <a:t>picture</a:t>
            </a:r>
            <a:r>
              <a:rPr lang="hu-HU" dirty="0" smtClean="0"/>
              <a:t>; </a:t>
            </a:r>
            <a:br>
              <a:rPr lang="hu-HU" dirty="0" smtClean="0"/>
            </a:br>
            <a:r>
              <a:rPr lang="en-GB" dirty="0" smtClean="0"/>
              <a:t>spreads </a:t>
            </a:r>
            <a:r>
              <a:rPr lang="en-GB" dirty="0"/>
              <a:t>in </a:t>
            </a:r>
            <a:r>
              <a:rPr lang="en-GB" dirty="0" smtClean="0"/>
              <a:t>the</a:t>
            </a:r>
            <a:r>
              <a:rPr lang="hu-HU" dirty="0" smtClean="0"/>
              <a:t> internet</a:t>
            </a:r>
            <a:endParaRPr lang="hu-HU" dirty="0"/>
          </a:p>
          <a:p>
            <a:pPr>
              <a:spcAft>
                <a:spcPts val="300"/>
              </a:spcAft>
            </a:pPr>
            <a:r>
              <a:rPr lang="en-GB" dirty="0"/>
              <a:t>content</a:t>
            </a:r>
            <a:r>
              <a:rPr lang="hu-HU" dirty="0"/>
              <a:t>: </a:t>
            </a:r>
            <a:r>
              <a:rPr lang="en-GB" dirty="0"/>
              <a:t>joke, gossip, picture, web site,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web </a:t>
            </a:r>
            <a:r>
              <a:rPr lang="en-GB" dirty="0"/>
              <a:t>link and </a:t>
            </a:r>
            <a:r>
              <a:rPr lang="en-GB" dirty="0" smtClean="0"/>
              <a:t>new</a:t>
            </a:r>
            <a:r>
              <a:rPr lang="hu-HU" dirty="0" smtClean="0"/>
              <a:t>s/</a:t>
            </a:r>
            <a:r>
              <a:rPr lang="en-GB" dirty="0" smtClean="0"/>
              <a:t>hoax</a:t>
            </a:r>
            <a:r>
              <a:rPr lang="hu-HU" dirty="0" smtClean="0"/>
              <a:t>…</a:t>
            </a:r>
            <a:endParaRPr lang="hu-HU" dirty="0"/>
          </a:p>
          <a:p>
            <a:pPr>
              <a:spcAft>
                <a:spcPts val="300"/>
              </a:spcAft>
            </a:pPr>
            <a:r>
              <a:rPr lang="en-GB" dirty="0" smtClean="0"/>
              <a:t>gossip </a:t>
            </a:r>
            <a:r>
              <a:rPr lang="en-GB" dirty="0"/>
              <a:t>effect </a:t>
            </a:r>
            <a:r>
              <a:rPr lang="en-GB" dirty="0" smtClean="0"/>
              <a:t>(</a:t>
            </a:r>
            <a:r>
              <a:rPr lang="hu-HU" dirty="0" smtClean="0"/>
              <a:t>~ </a:t>
            </a:r>
            <a:r>
              <a:rPr lang="en-GB" dirty="0" err="1" smtClean="0"/>
              <a:t>orality</a:t>
            </a:r>
            <a:r>
              <a:rPr lang="en-GB" dirty="0" smtClean="0"/>
              <a:t>)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topicality 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immediate </a:t>
            </a:r>
            <a:r>
              <a:rPr lang="en-GB" dirty="0"/>
              <a:t>reaction to </a:t>
            </a:r>
            <a:r>
              <a:rPr lang="en-GB" dirty="0" smtClean="0"/>
              <a:t>events</a:t>
            </a:r>
            <a:endParaRPr lang="hu-HU" dirty="0" smtClean="0"/>
          </a:p>
          <a:p>
            <a:pPr>
              <a:spcAft>
                <a:spcPts val="300"/>
              </a:spcAft>
            </a:pPr>
            <a:r>
              <a:rPr lang="en-GB" dirty="0" smtClean="0"/>
              <a:t>capability </a:t>
            </a:r>
            <a:r>
              <a:rPr lang="en-GB" dirty="0"/>
              <a:t>to spread </a:t>
            </a:r>
            <a:r>
              <a:rPr lang="en-GB" dirty="0" smtClean="0"/>
              <a:t>rapidly</a:t>
            </a:r>
            <a:r>
              <a:rPr lang="hu-HU" dirty="0" smtClean="0"/>
              <a:t>: </a:t>
            </a:r>
            <a:r>
              <a:rPr lang="hu-HU" dirty="0"/>
              <a:t/>
            </a:r>
            <a:br>
              <a:rPr lang="hu-HU" dirty="0"/>
            </a:br>
            <a:r>
              <a:rPr lang="en-GB" dirty="0" smtClean="0"/>
              <a:t>social media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like</a:t>
            </a:r>
            <a:r>
              <a:rPr lang="hu-HU" dirty="0" smtClean="0"/>
              <a:t>, </a:t>
            </a:r>
            <a:r>
              <a:rPr lang="hu-HU" dirty="0" err="1" smtClean="0"/>
              <a:t>share</a:t>
            </a:r>
            <a:r>
              <a:rPr lang="hu-HU" dirty="0" smtClean="0"/>
              <a:t>, </a:t>
            </a:r>
            <a:r>
              <a:rPr lang="hu-HU" dirty="0" err="1" smtClean="0"/>
              <a:t>retweet</a:t>
            </a:r>
            <a:r>
              <a:rPr lang="hu-HU" dirty="0" smtClean="0"/>
              <a:t>, </a:t>
            </a:r>
            <a:r>
              <a:rPr lang="hu-HU" dirty="0" err="1" smtClean="0"/>
              <a:t>repin</a:t>
            </a:r>
            <a:r>
              <a:rPr lang="hu-HU" dirty="0" smtClean="0"/>
              <a:t>…)</a:t>
            </a:r>
          </a:p>
          <a:p>
            <a:r>
              <a:rPr lang="en-GB" dirty="0" smtClean="0"/>
              <a:t>collection </a:t>
            </a:r>
            <a:r>
              <a:rPr lang="en-GB" dirty="0"/>
              <a:t>of memes </a:t>
            </a:r>
            <a:endParaRPr lang="hu-HU" dirty="0" smtClean="0"/>
          </a:p>
          <a:p>
            <a:pPr lvl="1"/>
            <a:r>
              <a:rPr lang="en-GB" dirty="0" smtClean="0"/>
              <a:t>e.g</a:t>
            </a:r>
            <a:r>
              <a:rPr lang="en-GB" dirty="0"/>
              <a:t>.: 9gag.com, knowyourmeme.com, memebase.cheezburger.com, </a:t>
            </a:r>
            <a:r>
              <a:rPr lang="en-GB" dirty="0" smtClean="0"/>
              <a:t>demotivation.us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06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05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Karnevál téma</Template>
  <TotalTime>164</TotalTime>
  <Words>298</Words>
  <Application>Microsoft Office PowerPoint</Application>
  <PresentationFormat>Diavetítés a képernyőre (4:3 oldalarány)</PresentationFormat>
  <Paragraphs>92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Carnival</vt:lpstr>
      <vt:lpstr>Promiscuity of Images.  MEMES  from an English-Hungarian Contrastive Perspective </vt:lpstr>
      <vt:lpstr>Agenda</vt:lpstr>
      <vt:lpstr>Memetics  ~  Meme Theory</vt:lpstr>
      <vt:lpstr>Memetics = Meme Theory </vt:lpstr>
      <vt:lpstr>Memetics (Dawkins 1993, 2005, 2008)</vt:lpstr>
      <vt:lpstr>Memetics (Dennett 1990, 2008)</vt:lpstr>
      <vt:lpstr>Internet memes</vt:lpstr>
      <vt:lpstr>Internet memes</vt:lpstr>
      <vt:lpstr>Case studies</vt:lpstr>
      <vt:lpstr>Case studies</vt:lpstr>
      <vt:lpstr>1. Meme faces</vt:lpstr>
      <vt:lpstr>Y U No guy</vt:lpstr>
      <vt:lpstr>Trollface</vt:lpstr>
      <vt:lpstr>2. The Balotelli meme of the  European Football Championship 2012</vt:lpstr>
      <vt:lpstr>Balotelli Meme</vt:lpstr>
      <vt:lpstr>Balotelli: Hungarian example</vt:lpstr>
      <vt:lpstr>Balotelli: English example</vt:lpstr>
      <vt:lpstr>3. Memes:  London 2012 Summer Olympics </vt:lpstr>
      <vt:lpstr>Olympics: the Queen</vt:lpstr>
      <vt:lpstr>McKayla Maroney is not impressed</vt:lpstr>
      <vt:lpstr>Bolting</vt:lpstr>
      <vt:lpstr>Summary</vt:lpstr>
      <vt:lpstr>Aims of producing internet memes</vt:lpstr>
      <vt:lpstr>All you need is like!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Promiscuity of Images.  Memes  from an English-Hungarian Contrastive Perspective </dc:title>
  <dc:creator>www.veszelszki.hu</dc:creator>
  <cp:lastModifiedBy>www.veszelszki.hu</cp:lastModifiedBy>
  <cp:revision>46</cp:revision>
  <cp:lastPrinted>2012-12-05T16:11:27Z</cp:lastPrinted>
  <dcterms:created xsi:type="dcterms:W3CDTF">2012-12-03T13:39:51Z</dcterms:created>
  <dcterms:modified xsi:type="dcterms:W3CDTF">2012-12-05T16:25:46Z</dcterms:modified>
</cp:coreProperties>
</file>